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89" r:id="rId3"/>
    <p:sldId id="288" r:id="rId4"/>
    <p:sldId id="292" r:id="rId5"/>
    <p:sldId id="293" r:id="rId6"/>
    <p:sldId id="313" r:id="rId7"/>
    <p:sldId id="314" r:id="rId8"/>
    <p:sldId id="297" r:id="rId9"/>
    <p:sldId id="299" r:id="rId10"/>
    <p:sldId id="259" r:id="rId11"/>
    <p:sldId id="294" r:id="rId12"/>
    <p:sldId id="315" r:id="rId13"/>
    <p:sldId id="298" r:id="rId14"/>
    <p:sldId id="317" r:id="rId15"/>
    <p:sldId id="319" r:id="rId16"/>
    <p:sldId id="295" r:id="rId17"/>
    <p:sldId id="296" r:id="rId18"/>
    <p:sldId id="318" r:id="rId19"/>
    <p:sldId id="260" r:id="rId20"/>
    <p:sldId id="300" r:id="rId21"/>
    <p:sldId id="301" r:id="rId22"/>
    <p:sldId id="302" r:id="rId23"/>
    <p:sldId id="323" r:id="rId24"/>
    <p:sldId id="305" r:id="rId25"/>
    <p:sldId id="306" r:id="rId26"/>
    <p:sldId id="311" r:id="rId27"/>
    <p:sldId id="321" r:id="rId28"/>
    <p:sldId id="320" r:id="rId29"/>
    <p:sldId id="303" r:id="rId30"/>
    <p:sldId id="304" r:id="rId31"/>
    <p:sldId id="308" r:id="rId32"/>
    <p:sldId id="310" r:id="rId33"/>
    <p:sldId id="276" r:id="rId34"/>
    <p:sldId id="32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17" autoAdjust="0"/>
  </p:normalViewPr>
  <p:slideViewPr>
    <p:cSldViewPr snapToGrid="0">
      <p:cViewPr>
        <p:scale>
          <a:sx n="79" d="100"/>
          <a:sy n="79" d="100"/>
        </p:scale>
        <p:origin x="775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0F51C-AC21-4468-AA75-5CDDCFA3B67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287A6F5-E190-42DB-97A3-161541A10E5F}">
      <dgm:prSet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Sources of data</a:t>
          </a:r>
        </a:p>
      </dgm:t>
    </dgm:pt>
    <dgm:pt modelId="{C0C36816-D7A4-451E-9FA1-155F6B951244}" type="parTrans" cxnId="{43BBD34E-CA97-452F-8614-C565CBDC62C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A10DB1-6477-460C-B2A4-FE994A9DA1F2}" type="sibTrans" cxnId="{43BBD34E-CA97-452F-8614-C565CBDC62C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9618AE-FAB5-4CBC-9514-A01F9ADD7725}">
      <dgm:prSet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Dengue surveillance data </a:t>
          </a:r>
        </a:p>
      </dgm:t>
    </dgm:pt>
    <dgm:pt modelId="{0196E250-CEC3-4C21-9D41-5B5D80E56009}" type="parTrans" cxnId="{F2D3E1EA-847C-438D-877E-2D03AA3345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A6363F-E74F-4A8D-841D-D04C90E414F0}" type="sibTrans" cxnId="{F2D3E1EA-847C-438D-877E-2D03AA3345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1C6DE0-3A38-4364-8DDE-9DB603ADE67B}">
      <dgm:prSet custT="1"/>
      <dgm:spPr/>
      <dgm:t>
        <a:bodyPr/>
        <a:lstStyle/>
        <a:p>
          <a:r>
            <a:rPr lang="en-US" sz="2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U.S. Centers for Disease Control and prevention</a:t>
          </a:r>
        </a:p>
      </dgm:t>
    </dgm:pt>
    <dgm:pt modelId="{45505D5C-1636-4E37-96E5-276185B20CCF}" type="parTrans" cxnId="{1BD60428-957D-4160-8A55-B822514025F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A19E73-DDC5-4249-A47F-81CBED01C59B}" type="sibTrans" cxnId="{1BD60428-957D-4160-8A55-B822514025F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E9BD79-9510-473A-AF49-9AF37FC2ACDD}">
      <dgm:prSet custT="1"/>
      <dgm:spPr/>
      <dgm:t>
        <a:bodyPr/>
        <a:lstStyle/>
        <a:p>
          <a:r>
            <a:rPr lang="en-US" sz="2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Department of Defense's Naval Medical Research Unit 6 and </a:t>
          </a:r>
        </a:p>
      </dgm:t>
    </dgm:pt>
    <dgm:pt modelId="{5EA3472C-9EB6-41F2-85A1-D36825966781}" type="parTrans" cxnId="{74856559-826D-4114-9B1A-8CDE164BEB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5D3D5B-6C37-42A5-9273-D1162F7AE3BA}" type="sibTrans" cxnId="{74856559-826D-4114-9B1A-8CDE164BEB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C7845C-3CDC-42AD-AAE8-B8AE9BBE24F2}">
      <dgm:prSet custT="1"/>
      <dgm:spPr/>
      <dgm:t>
        <a:bodyPr/>
        <a:lstStyle/>
        <a:p>
          <a:r>
            <a:rPr lang="en-US" sz="2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Armed Forces Health Surveillance Center, in collaboration with the Peruvian government and U.S. universities. </a:t>
          </a:r>
        </a:p>
      </dgm:t>
    </dgm:pt>
    <dgm:pt modelId="{EFF19A88-EE2A-42C7-9C00-37DB4AE23217}" type="parTrans" cxnId="{6F957D26-1153-477F-A0FF-3ECAFB5D8B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79BBD2-B375-4F12-8D3A-2014A7AF86F9}" type="sibTrans" cxnId="{6F957D26-1153-477F-A0FF-3ECAFB5D8B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B232A5-FF73-435B-866A-9E95B00CFFF5}">
      <dgm:prSet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Environmental and climate data </a:t>
          </a:r>
        </a:p>
      </dgm:t>
    </dgm:pt>
    <dgm:pt modelId="{2FF966E0-7915-4426-A836-B92D731D26A4}" type="parTrans" cxnId="{B8BD96C5-18D4-40FC-BD5D-5148ABDD28D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01762A-373E-49AB-AF2B-1862B337351E}" type="sibTrans" cxnId="{B8BD96C5-18D4-40FC-BD5D-5148ABDD28D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FBF63B-DB01-430B-A2F3-6308E7E8D253}">
      <dgm:prSet custT="1"/>
      <dgm:spPr/>
      <dgm:t>
        <a:bodyPr/>
        <a:lstStyle/>
        <a:p>
          <a:r>
            <a:rPr lang="en-US" sz="2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National Oceanic and Atmospheric Administration (NOAA), an agency of the U.S. Department of Commerce.</a:t>
          </a:r>
        </a:p>
      </dgm:t>
    </dgm:pt>
    <dgm:pt modelId="{4D93027A-2A95-4409-B4C0-7844219BCF7D}" type="parTrans" cxnId="{633741A4-01AC-46D9-B4CE-FE08A51DD25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BE9B1C-0F17-413D-AEA0-DB0C0A45AAD2}" type="sibTrans" cxnId="{633741A4-01AC-46D9-B4CE-FE08A51DD25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9BA873-71F4-4684-B174-3561D3BCCDAF}" type="pres">
      <dgm:prSet presAssocID="{0010F51C-AC21-4468-AA75-5CDDCFA3B67D}" presName="linear" presStyleCnt="0">
        <dgm:presLayoutVars>
          <dgm:animLvl val="lvl"/>
          <dgm:resizeHandles val="exact"/>
        </dgm:presLayoutVars>
      </dgm:prSet>
      <dgm:spPr/>
    </dgm:pt>
    <dgm:pt modelId="{006CAEA4-9E61-4E60-B2F4-665CC2392FD8}" type="pres">
      <dgm:prSet presAssocID="{4287A6F5-E190-42DB-97A3-161541A10E5F}" presName="parentText" presStyleLbl="node1" presStyleIdx="0" presStyleCnt="1" custScaleY="70501">
        <dgm:presLayoutVars>
          <dgm:chMax val="0"/>
          <dgm:bulletEnabled val="1"/>
        </dgm:presLayoutVars>
      </dgm:prSet>
      <dgm:spPr/>
    </dgm:pt>
    <dgm:pt modelId="{D8230D2A-77F8-482B-8B30-78AA92AC1EC8}" type="pres">
      <dgm:prSet presAssocID="{4287A6F5-E190-42DB-97A3-161541A10E5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F828C25-EDEE-4820-A9C4-1BEC1569600A}" type="presOf" srcId="{B6C7845C-3CDC-42AD-AAE8-B8AE9BBE24F2}" destId="{D8230D2A-77F8-482B-8B30-78AA92AC1EC8}" srcOrd="0" destOrd="3" presId="urn:microsoft.com/office/officeart/2005/8/layout/vList2"/>
    <dgm:cxn modelId="{6F957D26-1153-477F-A0FF-3ECAFB5D8B4B}" srcId="{3B9618AE-FAB5-4CBC-9514-A01F9ADD7725}" destId="{B6C7845C-3CDC-42AD-AAE8-B8AE9BBE24F2}" srcOrd="2" destOrd="0" parTransId="{EFF19A88-EE2A-42C7-9C00-37DB4AE23217}" sibTransId="{3D79BBD2-B375-4F12-8D3A-2014A7AF86F9}"/>
    <dgm:cxn modelId="{1BD60428-957D-4160-8A55-B822514025F6}" srcId="{3B9618AE-FAB5-4CBC-9514-A01F9ADD7725}" destId="{B01C6DE0-3A38-4364-8DDE-9DB603ADE67B}" srcOrd="0" destOrd="0" parTransId="{45505D5C-1636-4E37-96E5-276185B20CCF}" sibTransId="{E5A19E73-DDC5-4249-A47F-81CBED01C59B}"/>
    <dgm:cxn modelId="{4D03723B-F064-4B1C-809E-24566F28C342}" type="presOf" srcId="{78FBF63B-DB01-430B-A2F3-6308E7E8D253}" destId="{D8230D2A-77F8-482B-8B30-78AA92AC1EC8}" srcOrd="0" destOrd="5" presId="urn:microsoft.com/office/officeart/2005/8/layout/vList2"/>
    <dgm:cxn modelId="{3A7D7440-77F4-47B4-8BA6-6671BB752B5C}" type="presOf" srcId="{4287A6F5-E190-42DB-97A3-161541A10E5F}" destId="{006CAEA4-9E61-4E60-B2F4-665CC2392FD8}" srcOrd="0" destOrd="0" presId="urn:microsoft.com/office/officeart/2005/8/layout/vList2"/>
    <dgm:cxn modelId="{1C9A0B43-DA0C-4C9D-8105-8D9F075524A8}" type="presOf" srcId="{E8E9BD79-9510-473A-AF49-9AF37FC2ACDD}" destId="{D8230D2A-77F8-482B-8B30-78AA92AC1EC8}" srcOrd="0" destOrd="2" presId="urn:microsoft.com/office/officeart/2005/8/layout/vList2"/>
    <dgm:cxn modelId="{D76D2767-5044-4A3A-BC4C-1705E80784C5}" type="presOf" srcId="{0010F51C-AC21-4468-AA75-5CDDCFA3B67D}" destId="{889BA873-71F4-4684-B174-3561D3BCCDAF}" srcOrd="0" destOrd="0" presId="urn:microsoft.com/office/officeart/2005/8/layout/vList2"/>
    <dgm:cxn modelId="{43BBD34E-CA97-452F-8614-C565CBDC62CC}" srcId="{0010F51C-AC21-4468-AA75-5CDDCFA3B67D}" destId="{4287A6F5-E190-42DB-97A3-161541A10E5F}" srcOrd="0" destOrd="0" parTransId="{C0C36816-D7A4-451E-9FA1-155F6B951244}" sibTransId="{0FA10DB1-6477-460C-B2A4-FE994A9DA1F2}"/>
    <dgm:cxn modelId="{74856559-826D-4114-9B1A-8CDE164BEB01}" srcId="{3B9618AE-FAB5-4CBC-9514-A01F9ADD7725}" destId="{E8E9BD79-9510-473A-AF49-9AF37FC2ACDD}" srcOrd="1" destOrd="0" parTransId="{5EA3472C-9EB6-41F2-85A1-D36825966781}" sibTransId="{AE5D3D5B-6C37-42A5-9273-D1162F7AE3BA}"/>
    <dgm:cxn modelId="{4B63AB7D-81B7-4997-95AF-FA52FFB90882}" type="presOf" srcId="{B01C6DE0-3A38-4364-8DDE-9DB603ADE67B}" destId="{D8230D2A-77F8-482B-8B30-78AA92AC1EC8}" srcOrd="0" destOrd="1" presId="urn:microsoft.com/office/officeart/2005/8/layout/vList2"/>
    <dgm:cxn modelId="{C55FB8A3-F401-44FA-9DC7-63FBBD8A15F4}" type="presOf" srcId="{3B9618AE-FAB5-4CBC-9514-A01F9ADD7725}" destId="{D8230D2A-77F8-482B-8B30-78AA92AC1EC8}" srcOrd="0" destOrd="0" presId="urn:microsoft.com/office/officeart/2005/8/layout/vList2"/>
    <dgm:cxn modelId="{633741A4-01AC-46D9-B4CE-FE08A51DD25F}" srcId="{84B232A5-FF73-435B-866A-9E95B00CFFF5}" destId="{78FBF63B-DB01-430B-A2F3-6308E7E8D253}" srcOrd="0" destOrd="0" parTransId="{4D93027A-2A95-4409-B4C0-7844219BCF7D}" sibTransId="{1EBE9B1C-0F17-413D-AEA0-DB0C0A45AAD2}"/>
    <dgm:cxn modelId="{B8BD96C5-18D4-40FC-BD5D-5148ABDD28DC}" srcId="{4287A6F5-E190-42DB-97A3-161541A10E5F}" destId="{84B232A5-FF73-435B-866A-9E95B00CFFF5}" srcOrd="1" destOrd="0" parTransId="{2FF966E0-7915-4426-A836-B92D731D26A4}" sibTransId="{1901762A-373E-49AB-AF2B-1862B337351E}"/>
    <dgm:cxn modelId="{A34E9FD9-C5D0-4A9C-9721-90A67BBB8E8A}" type="presOf" srcId="{84B232A5-FF73-435B-866A-9E95B00CFFF5}" destId="{D8230D2A-77F8-482B-8B30-78AA92AC1EC8}" srcOrd="0" destOrd="4" presId="urn:microsoft.com/office/officeart/2005/8/layout/vList2"/>
    <dgm:cxn modelId="{F2D3E1EA-847C-438D-877E-2D03AA33450D}" srcId="{4287A6F5-E190-42DB-97A3-161541A10E5F}" destId="{3B9618AE-FAB5-4CBC-9514-A01F9ADD7725}" srcOrd="0" destOrd="0" parTransId="{0196E250-CEC3-4C21-9D41-5B5D80E56009}" sibTransId="{0DA6363F-E74F-4A8D-841D-D04C90E414F0}"/>
    <dgm:cxn modelId="{28F3E960-B1C5-404C-8F9D-9D059CCDFB25}" type="presParOf" srcId="{889BA873-71F4-4684-B174-3561D3BCCDAF}" destId="{006CAEA4-9E61-4E60-B2F4-665CC2392FD8}" srcOrd="0" destOrd="0" presId="urn:microsoft.com/office/officeart/2005/8/layout/vList2"/>
    <dgm:cxn modelId="{CF292655-E788-4FF8-92F2-B3759043762D}" type="presParOf" srcId="{889BA873-71F4-4684-B174-3561D3BCCDAF}" destId="{D8230D2A-77F8-482B-8B30-78AA92AC1EC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128F6-8BE7-4D7E-A741-073CC3CB2DB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3724D23-A920-4A88-A234-964FA7BDCA1C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predict the total cases label for each (city, year, week of year) in the test set. </a:t>
          </a:r>
        </a:p>
      </dgm:t>
    </dgm:pt>
    <dgm:pt modelId="{73F43901-94B9-4CD4-961F-1F1AA0C0AF55}" type="parTrans" cxnId="{7888D12C-C844-4FA4-9BCE-44099B9E33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6EDED7-2A36-47BF-96BC-55D0A91B5BD3}" type="sibTrans" cxnId="{7888D12C-C844-4FA4-9BCE-44099B9E33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62A008-EB80-4678-B061-C835948C8033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submit predictions for both cities.  </a:t>
          </a:r>
        </a:p>
      </dgm:t>
    </dgm:pt>
    <dgm:pt modelId="{7A517BDD-96E0-4A09-BAAB-CDA777D79761}" type="parTrans" cxnId="{C2DB9735-3435-4641-AFAA-DC1374FF2BC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528E76-4823-4A30-A4A5-2E1366BECE31}" type="sibTrans" cxnId="{C2DB9735-3435-4641-AFAA-DC1374FF2BC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C2592F-225E-4D8A-BAF8-A34DB83ACC6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Test set </a:t>
          </a:r>
        </a:p>
      </dgm:t>
    </dgm:pt>
    <dgm:pt modelId="{D357893A-45BD-42F5-9CFF-06A4B4AC3981}" type="parTrans" cxnId="{DF537BB3-7E9B-4B05-83B6-3A2B755277CC}">
      <dgm:prSet/>
      <dgm:spPr/>
      <dgm:t>
        <a:bodyPr/>
        <a:lstStyle/>
        <a:p>
          <a:endParaRPr lang="en-US"/>
        </a:p>
      </dgm:t>
    </dgm:pt>
    <dgm:pt modelId="{3E193D0D-AE91-4E4D-BEB8-EF5751FE421D}" type="sibTrans" cxnId="{DF537BB3-7E9B-4B05-83B6-3A2B755277CC}">
      <dgm:prSet/>
      <dgm:spPr/>
      <dgm:t>
        <a:bodyPr/>
        <a:lstStyle/>
        <a:p>
          <a:endParaRPr lang="en-US"/>
        </a:p>
      </dgm:t>
    </dgm:pt>
    <dgm:pt modelId="{04A04D2C-735B-4787-93AA-76A37C240C79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San Juan and Iquitos have test data spanning 5 and 3 years respectively. </a:t>
          </a:r>
        </a:p>
      </dgm:t>
    </dgm:pt>
    <dgm:pt modelId="{BF84E5AE-25DA-484E-8327-C60E2F9C0553}" type="sibTrans" cxnId="{B269BA83-2705-47A4-AD36-95ADEB835650}">
      <dgm:prSet/>
      <dgm:spPr/>
      <dgm:t>
        <a:bodyPr/>
        <a:lstStyle/>
        <a:p>
          <a:endParaRPr lang="en-US"/>
        </a:p>
      </dgm:t>
    </dgm:pt>
    <dgm:pt modelId="{D5A21260-43EA-4B53-93F8-F42F8D1611A4}" type="parTrans" cxnId="{B269BA83-2705-47A4-AD36-95ADEB835650}">
      <dgm:prSet/>
      <dgm:spPr/>
      <dgm:t>
        <a:bodyPr/>
        <a:lstStyle/>
        <a:p>
          <a:endParaRPr lang="en-US"/>
        </a:p>
      </dgm:t>
    </dgm:pt>
    <dgm:pt modelId="{DCAE34D3-3FC8-40BC-B335-89B470FE63BB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pure future hold-out</a:t>
          </a:r>
        </a:p>
      </dgm:t>
    </dgm:pt>
    <dgm:pt modelId="{0E4FA3DD-91B4-4EAA-850C-B069E8AF0EA2}" type="sibTrans" cxnId="{CF7D5AC4-BD9A-403A-AAAD-74B895EFE002}">
      <dgm:prSet/>
      <dgm:spPr/>
      <dgm:t>
        <a:bodyPr/>
        <a:lstStyle/>
        <a:p>
          <a:endParaRPr lang="en-US"/>
        </a:p>
      </dgm:t>
    </dgm:pt>
    <dgm:pt modelId="{246C6F70-23F0-4614-AE21-6657D32EE866}" type="parTrans" cxnId="{CF7D5AC4-BD9A-403A-AAAD-74B895EFE002}">
      <dgm:prSet/>
      <dgm:spPr/>
      <dgm:t>
        <a:bodyPr/>
        <a:lstStyle/>
        <a:p>
          <a:endParaRPr lang="en-US"/>
        </a:p>
      </dgm:t>
    </dgm:pt>
    <dgm:pt modelId="{061A1FCC-B964-4904-9650-E76DEE47E0CA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sequential and non-overlapping with any of the training data. </a:t>
          </a:r>
        </a:p>
      </dgm:t>
    </dgm:pt>
    <dgm:pt modelId="{2059D39E-804B-4BEB-898E-78A651B7489E}" type="sibTrans" cxnId="{75E0386A-5C92-420D-95BB-490CEE3C2BAD}">
      <dgm:prSet/>
      <dgm:spPr/>
      <dgm:t>
        <a:bodyPr/>
        <a:lstStyle/>
        <a:p>
          <a:endParaRPr lang="en-US"/>
        </a:p>
      </dgm:t>
    </dgm:pt>
    <dgm:pt modelId="{2B284877-1A7B-496A-9ED4-148C903D9066}" type="parTrans" cxnId="{75E0386A-5C92-420D-95BB-490CEE3C2BAD}">
      <dgm:prSet/>
      <dgm:spPr/>
      <dgm:t>
        <a:bodyPr/>
        <a:lstStyle/>
        <a:p>
          <a:endParaRPr lang="en-US"/>
        </a:p>
      </dgm:t>
    </dgm:pt>
    <dgm:pt modelId="{6B2D669D-339A-49A5-B0AA-44391D7D99BA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missing values</a:t>
          </a:r>
        </a:p>
      </dgm:t>
    </dgm:pt>
    <dgm:pt modelId="{269CEEC5-62FD-468B-9251-49FEDE293C8D}" type="sibTrans" cxnId="{49573E93-2F0B-44F7-B8A1-4806A1507944}">
      <dgm:prSet/>
      <dgm:spPr/>
      <dgm:t>
        <a:bodyPr/>
        <a:lstStyle/>
        <a:p>
          <a:endParaRPr lang="en-US"/>
        </a:p>
      </dgm:t>
    </dgm:pt>
    <dgm:pt modelId="{6C5DEFFF-7508-4728-AAE0-D273052C036E}" type="parTrans" cxnId="{49573E93-2F0B-44F7-B8A1-4806A1507944}">
      <dgm:prSet/>
      <dgm:spPr/>
      <dgm:t>
        <a:bodyPr/>
        <a:lstStyle/>
        <a:p>
          <a:endParaRPr lang="en-US"/>
        </a:p>
      </dgm:t>
    </dgm:pt>
    <dgm:pt modelId="{2048B7AE-AE0D-474B-9D83-F9109A61CE0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</a:t>
          </a:r>
        </a:p>
      </dgm:t>
    </dgm:pt>
    <dgm:pt modelId="{75AA2518-4C6E-4676-997A-33F79595F95A}" type="sibTrans" cxnId="{757DDF97-0AE5-435C-8995-66DF5AAA719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1F4F61-F970-415C-8F6E-8709D95B0533}" type="parTrans" cxnId="{757DDF97-0AE5-435C-8995-66DF5AAA719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5DB9BC-F94A-4D65-950E-48E99A77E444}" type="pres">
      <dgm:prSet presAssocID="{0F3128F6-8BE7-4D7E-A741-073CC3CB2DBC}" presName="linear" presStyleCnt="0">
        <dgm:presLayoutVars>
          <dgm:animLvl val="lvl"/>
          <dgm:resizeHandles val="exact"/>
        </dgm:presLayoutVars>
      </dgm:prSet>
      <dgm:spPr/>
    </dgm:pt>
    <dgm:pt modelId="{28A44EC5-47DD-4F5A-A456-C43979C5F08E}" type="pres">
      <dgm:prSet presAssocID="{37C2592F-225E-4D8A-BAF8-A34DB83ACC6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98B254-2AC5-4E03-9D8F-FC53B7318D61}" type="pres">
      <dgm:prSet presAssocID="{37C2592F-225E-4D8A-BAF8-A34DB83ACC64}" presName="childText" presStyleLbl="revTx" presStyleIdx="0" presStyleCnt="2">
        <dgm:presLayoutVars>
          <dgm:bulletEnabled val="1"/>
        </dgm:presLayoutVars>
      </dgm:prSet>
      <dgm:spPr/>
    </dgm:pt>
    <dgm:pt modelId="{B3B7EC22-1A76-47D5-BA07-C1EBB5D6D1DF}" type="pres">
      <dgm:prSet presAssocID="{2048B7AE-AE0D-474B-9D83-F9109A61CE0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A6B264-78B5-4D98-8DA9-001E161B397A}" type="pres">
      <dgm:prSet presAssocID="{2048B7AE-AE0D-474B-9D83-F9109A61CE0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888D12C-C844-4FA4-9BCE-44099B9E33C8}" srcId="{2048B7AE-AE0D-474B-9D83-F9109A61CE08}" destId="{E3724D23-A920-4A88-A234-964FA7BDCA1C}" srcOrd="0" destOrd="0" parTransId="{73F43901-94B9-4CD4-961F-1F1AA0C0AF55}" sibTransId="{C06EDED7-2A36-47BF-96BC-55D0A91B5BD3}"/>
    <dgm:cxn modelId="{199A0330-E962-4649-83D3-8CACCEF5BAED}" type="presOf" srcId="{2048B7AE-AE0D-474B-9D83-F9109A61CE08}" destId="{B3B7EC22-1A76-47D5-BA07-C1EBB5D6D1DF}" srcOrd="0" destOrd="0" presId="urn:microsoft.com/office/officeart/2005/8/layout/vList2"/>
    <dgm:cxn modelId="{C2DB9735-3435-4641-AFAA-DC1374FF2BC3}" srcId="{2048B7AE-AE0D-474B-9D83-F9109A61CE08}" destId="{2762A008-EB80-4678-B061-C835948C8033}" srcOrd="1" destOrd="0" parTransId="{7A517BDD-96E0-4A09-BAAB-CDA777D79761}" sibTransId="{12528E76-4823-4A30-A4A5-2E1366BECE31}"/>
    <dgm:cxn modelId="{29485945-82C7-4DBE-8695-399C809ADFD9}" type="presOf" srcId="{04A04D2C-735B-4787-93AA-76A37C240C79}" destId="{7998B254-2AC5-4E03-9D8F-FC53B7318D61}" srcOrd="0" destOrd="0" presId="urn:microsoft.com/office/officeart/2005/8/layout/vList2"/>
    <dgm:cxn modelId="{6EFC2867-3DE2-45FF-A57F-D907DA0086FC}" type="presOf" srcId="{6B2D669D-339A-49A5-B0AA-44391D7D99BA}" destId="{7998B254-2AC5-4E03-9D8F-FC53B7318D61}" srcOrd="0" destOrd="3" presId="urn:microsoft.com/office/officeart/2005/8/layout/vList2"/>
    <dgm:cxn modelId="{75E0386A-5C92-420D-95BB-490CEE3C2BAD}" srcId="{DCAE34D3-3FC8-40BC-B335-89B470FE63BB}" destId="{061A1FCC-B964-4904-9650-E76DEE47E0CA}" srcOrd="0" destOrd="0" parTransId="{2B284877-1A7B-496A-9ED4-148C903D9066}" sibTransId="{2059D39E-804B-4BEB-898E-78A651B7489E}"/>
    <dgm:cxn modelId="{B269BA83-2705-47A4-AD36-95ADEB835650}" srcId="{37C2592F-225E-4D8A-BAF8-A34DB83ACC64}" destId="{04A04D2C-735B-4787-93AA-76A37C240C79}" srcOrd="0" destOrd="0" parTransId="{D5A21260-43EA-4B53-93F8-F42F8D1611A4}" sibTransId="{BF84E5AE-25DA-484E-8327-C60E2F9C0553}"/>
    <dgm:cxn modelId="{49573E93-2F0B-44F7-B8A1-4806A1507944}" srcId="{37C2592F-225E-4D8A-BAF8-A34DB83ACC64}" destId="{6B2D669D-339A-49A5-B0AA-44391D7D99BA}" srcOrd="2" destOrd="0" parTransId="{6C5DEFFF-7508-4728-AAE0-D273052C036E}" sibTransId="{269CEEC5-62FD-468B-9251-49FEDE293C8D}"/>
    <dgm:cxn modelId="{757DDF97-0AE5-435C-8995-66DF5AAA7195}" srcId="{0F3128F6-8BE7-4D7E-A741-073CC3CB2DBC}" destId="{2048B7AE-AE0D-474B-9D83-F9109A61CE08}" srcOrd="1" destOrd="0" parTransId="{0F1F4F61-F970-415C-8F6E-8709D95B0533}" sibTransId="{75AA2518-4C6E-4676-997A-33F79595F95A}"/>
    <dgm:cxn modelId="{0E624A9F-5A53-439A-913A-9BBD04CF28F5}" type="presOf" srcId="{E3724D23-A920-4A88-A234-964FA7BDCA1C}" destId="{59A6B264-78B5-4D98-8DA9-001E161B397A}" srcOrd="0" destOrd="0" presId="urn:microsoft.com/office/officeart/2005/8/layout/vList2"/>
    <dgm:cxn modelId="{5F2A87A0-A0C4-45BF-92FC-6A8580306F9D}" type="presOf" srcId="{061A1FCC-B964-4904-9650-E76DEE47E0CA}" destId="{7998B254-2AC5-4E03-9D8F-FC53B7318D61}" srcOrd="0" destOrd="2" presId="urn:microsoft.com/office/officeart/2005/8/layout/vList2"/>
    <dgm:cxn modelId="{142CFEAB-8107-474A-8448-854914186995}" type="presOf" srcId="{0F3128F6-8BE7-4D7E-A741-073CC3CB2DBC}" destId="{1F5DB9BC-F94A-4D65-950E-48E99A77E444}" srcOrd="0" destOrd="0" presId="urn:microsoft.com/office/officeart/2005/8/layout/vList2"/>
    <dgm:cxn modelId="{DF537BB3-7E9B-4B05-83B6-3A2B755277CC}" srcId="{0F3128F6-8BE7-4D7E-A741-073CC3CB2DBC}" destId="{37C2592F-225E-4D8A-BAF8-A34DB83ACC64}" srcOrd="0" destOrd="0" parTransId="{D357893A-45BD-42F5-9CFF-06A4B4AC3981}" sibTransId="{3E193D0D-AE91-4E4D-BEB8-EF5751FE421D}"/>
    <dgm:cxn modelId="{2B41A3BE-2DB8-4466-96E5-54390E75D4EF}" type="presOf" srcId="{2762A008-EB80-4678-B061-C835948C8033}" destId="{59A6B264-78B5-4D98-8DA9-001E161B397A}" srcOrd="0" destOrd="1" presId="urn:microsoft.com/office/officeart/2005/8/layout/vList2"/>
    <dgm:cxn modelId="{CF7D5AC4-BD9A-403A-AAAD-74B895EFE002}" srcId="{37C2592F-225E-4D8A-BAF8-A34DB83ACC64}" destId="{DCAE34D3-3FC8-40BC-B335-89B470FE63BB}" srcOrd="1" destOrd="0" parTransId="{246C6F70-23F0-4614-AE21-6657D32EE866}" sibTransId="{0E4FA3DD-91B4-4EAA-850C-B069E8AF0EA2}"/>
    <dgm:cxn modelId="{AC6E0FE9-9AC7-401D-AC05-DD466627A2BF}" type="presOf" srcId="{DCAE34D3-3FC8-40BC-B335-89B470FE63BB}" destId="{7998B254-2AC5-4E03-9D8F-FC53B7318D61}" srcOrd="0" destOrd="1" presId="urn:microsoft.com/office/officeart/2005/8/layout/vList2"/>
    <dgm:cxn modelId="{B39B11EC-4FF7-400E-9489-9EF12D0E43D9}" type="presOf" srcId="{37C2592F-225E-4D8A-BAF8-A34DB83ACC64}" destId="{28A44EC5-47DD-4F5A-A456-C43979C5F08E}" srcOrd="0" destOrd="0" presId="urn:microsoft.com/office/officeart/2005/8/layout/vList2"/>
    <dgm:cxn modelId="{B711BD72-7C2B-4150-B392-ED251F3A9263}" type="presParOf" srcId="{1F5DB9BC-F94A-4D65-950E-48E99A77E444}" destId="{28A44EC5-47DD-4F5A-A456-C43979C5F08E}" srcOrd="0" destOrd="0" presId="urn:microsoft.com/office/officeart/2005/8/layout/vList2"/>
    <dgm:cxn modelId="{14122172-2447-4665-9362-41567D34A538}" type="presParOf" srcId="{1F5DB9BC-F94A-4D65-950E-48E99A77E444}" destId="{7998B254-2AC5-4E03-9D8F-FC53B7318D61}" srcOrd="1" destOrd="0" presId="urn:microsoft.com/office/officeart/2005/8/layout/vList2"/>
    <dgm:cxn modelId="{B5D60B8C-C83F-4157-9F44-834448B3E155}" type="presParOf" srcId="{1F5DB9BC-F94A-4D65-950E-48E99A77E444}" destId="{B3B7EC22-1A76-47D5-BA07-C1EBB5D6D1DF}" srcOrd="2" destOrd="0" presId="urn:microsoft.com/office/officeart/2005/8/layout/vList2"/>
    <dgm:cxn modelId="{CE01A5BA-B2B2-4379-82DC-515AD79561EC}" type="presParOf" srcId="{1F5DB9BC-F94A-4D65-950E-48E99A77E444}" destId="{59A6B264-78B5-4D98-8DA9-001E161B39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FEA0F1-D2B7-4477-A767-4180BB3126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4B8C6-08D3-426D-B0F1-73D82586BDDC}">
      <dgm:prSet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dataset has two cities </a:t>
          </a:r>
        </a:p>
      </dgm:t>
    </dgm:pt>
    <dgm:pt modelId="{EC43FCDB-7757-49AA-B99E-70C2E07AA14D}" type="parTrans" cxnId="{75427477-3048-49E0-B60D-99EE052F0FDD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F4DAD6-98B6-486E-AACB-00FAD329E99F}" type="sibTrans" cxnId="{75427477-3048-49E0-B60D-99EE052F0FDD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30DAF0-ED5D-44AA-8ECB-1A3C82E19F10}">
      <dgm:prSet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San Juan, PR </a:t>
          </a:r>
        </a:p>
      </dgm:t>
    </dgm:pt>
    <dgm:pt modelId="{077D5E27-D562-480D-AA21-5D7B054FC620}" type="parTrans" cxnId="{F4613984-8D98-499E-BC37-C9937E726EAB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7ECB62-9AC1-42D4-B9F8-D2548C57F104}" type="sibTrans" cxnId="{F4613984-8D98-499E-BC37-C9937E726EAB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365BC7-EA23-4832-9366-6271F63258A3}">
      <dgm:prSet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Iquitos, Peru.  </a:t>
          </a:r>
        </a:p>
      </dgm:t>
    </dgm:pt>
    <dgm:pt modelId="{6C6D9DE3-BFDD-45F7-A652-4FB43A1F9088}" type="parTrans" cxnId="{F61AD727-7A70-4A74-9B65-766E7240418B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14E5C1-8B11-4756-8CC2-A77CA3595955}" type="sibTrans" cxnId="{F61AD727-7A70-4A74-9B65-766E7240418B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3B712C-481E-44A0-ABF9-BFFC744AA638}">
      <dgm:prSet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Hypothesis </a:t>
          </a:r>
        </a:p>
      </dgm:t>
    </dgm:pt>
    <dgm:pt modelId="{ED824CE9-8C11-466B-A56F-348EF81A98C4}" type="parTrans" cxnId="{EEEE4FDA-701A-4D29-AEA1-9D6522F97960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D49894-26F2-4ABE-B4A0-4193B856C4CC}" type="sibTrans" cxnId="{EEEE4FDA-701A-4D29-AEA1-9D6522F97960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1FF8BE-183C-4EF0-A33D-0AC1D0768EFF}">
      <dgm:prSet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spread of dengue may follow different patterns between the two cities</a:t>
          </a:r>
        </a:p>
      </dgm:t>
    </dgm:pt>
    <dgm:pt modelId="{9EE1B5A1-38FC-48C0-9176-CFB7BCD54CFF}" type="parTrans" cxnId="{902E3F66-F029-495B-AE95-6C1D5B75656F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08DC0C-BE13-49D6-A8C2-29EE764974B0}" type="sibTrans" cxnId="{902E3F66-F029-495B-AE95-6C1D5B75656F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0F11FB-6603-427A-AEC8-8DABBEAA4EE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divide the dataset train separate models for each city, </a:t>
          </a:r>
        </a:p>
      </dgm:t>
    </dgm:pt>
    <dgm:pt modelId="{EAB4ABC3-6B7C-47F8-8423-335EDA264C5D}" type="parTrans" cxnId="{02136045-B0B3-44C8-BCF3-ADABE050193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04B06-C004-4CEC-BA17-1EB17DF2C94C}" type="sibTrans" cxnId="{02136045-B0B3-44C8-BCF3-ADABE050193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326150-BDD7-409F-9E90-B716C6E16F12}">
      <dgm:prSet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join predictions before making our final submission.</a:t>
          </a:r>
        </a:p>
      </dgm:t>
    </dgm:pt>
    <dgm:pt modelId="{A3C7D3A7-01FB-4DAF-A5CE-B8D12DBF3D31}" type="parTrans" cxnId="{89E1CE91-5A1B-47E6-9FD8-B2F184F241F5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E891DB-2211-4068-965A-38267A597BA0}" type="sibTrans" cxnId="{89E1CE91-5A1B-47E6-9FD8-B2F184F241F5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C03C70-A766-4D27-95B4-47E5120704DB}" type="pres">
      <dgm:prSet presAssocID="{80FEA0F1-D2B7-4477-A767-4180BB31268C}" presName="linear" presStyleCnt="0">
        <dgm:presLayoutVars>
          <dgm:animLvl val="lvl"/>
          <dgm:resizeHandles val="exact"/>
        </dgm:presLayoutVars>
      </dgm:prSet>
      <dgm:spPr/>
    </dgm:pt>
    <dgm:pt modelId="{91D930E9-033F-43AC-ADC1-3463A1DA2D24}" type="pres">
      <dgm:prSet presAssocID="{F8E4B8C6-08D3-426D-B0F1-73D82586BDDC}" presName="parentText" presStyleLbl="node1" presStyleIdx="0" presStyleCnt="4" custScaleY="58787">
        <dgm:presLayoutVars>
          <dgm:chMax val="0"/>
          <dgm:bulletEnabled val="1"/>
        </dgm:presLayoutVars>
      </dgm:prSet>
      <dgm:spPr/>
    </dgm:pt>
    <dgm:pt modelId="{03FF0AFD-45C5-40DF-9472-43052F4168FF}" type="pres">
      <dgm:prSet presAssocID="{F8E4B8C6-08D3-426D-B0F1-73D82586BDDC}" presName="childText" presStyleLbl="revTx" presStyleIdx="0" presStyleCnt="2">
        <dgm:presLayoutVars>
          <dgm:bulletEnabled val="1"/>
        </dgm:presLayoutVars>
      </dgm:prSet>
      <dgm:spPr/>
    </dgm:pt>
    <dgm:pt modelId="{3AC96955-F2B9-45E2-BFB0-573CA2A73B60}" type="pres">
      <dgm:prSet presAssocID="{4F3B712C-481E-44A0-ABF9-BFFC744AA638}" presName="parentText" presStyleLbl="node1" presStyleIdx="1" presStyleCnt="4" custScaleY="62445">
        <dgm:presLayoutVars>
          <dgm:chMax val="0"/>
          <dgm:bulletEnabled val="1"/>
        </dgm:presLayoutVars>
      </dgm:prSet>
      <dgm:spPr/>
    </dgm:pt>
    <dgm:pt modelId="{718D4E2C-5061-406C-A756-F8DD1D0A19E2}" type="pres">
      <dgm:prSet presAssocID="{4F3B712C-481E-44A0-ABF9-BFFC744AA638}" presName="childText" presStyleLbl="revTx" presStyleIdx="1" presStyleCnt="2">
        <dgm:presLayoutVars>
          <dgm:bulletEnabled val="1"/>
        </dgm:presLayoutVars>
      </dgm:prSet>
      <dgm:spPr/>
    </dgm:pt>
    <dgm:pt modelId="{46FFA83E-CAAC-425F-9593-A185D7097A6D}" type="pres">
      <dgm:prSet presAssocID="{440F11FB-6603-427A-AEC8-8DABBEAA4E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E4361DF-5718-49FE-A90D-68EB83BDCDA8}" type="pres">
      <dgm:prSet presAssocID="{C1104B06-C004-4CEC-BA17-1EB17DF2C94C}" presName="spacer" presStyleCnt="0"/>
      <dgm:spPr/>
    </dgm:pt>
    <dgm:pt modelId="{CD84EEF2-01BD-45B9-AB72-BF5FCA8CD0E1}" type="pres">
      <dgm:prSet presAssocID="{0C326150-BDD7-409F-9E90-B716C6E16F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1AD727-7A70-4A74-9B65-766E7240418B}" srcId="{F8E4B8C6-08D3-426D-B0F1-73D82586BDDC}" destId="{A6365BC7-EA23-4832-9366-6271F63258A3}" srcOrd="1" destOrd="0" parTransId="{6C6D9DE3-BFDD-45F7-A652-4FB43A1F9088}" sibTransId="{1614E5C1-8B11-4756-8CC2-A77CA3595955}"/>
    <dgm:cxn modelId="{540A192A-C390-4273-829A-B85D79C39447}" type="presOf" srcId="{BD1FF8BE-183C-4EF0-A33D-0AC1D0768EFF}" destId="{718D4E2C-5061-406C-A756-F8DD1D0A19E2}" srcOrd="0" destOrd="0" presId="urn:microsoft.com/office/officeart/2005/8/layout/vList2"/>
    <dgm:cxn modelId="{5F3DDE3B-5F4E-4670-9B7D-1635A6D2461F}" type="presOf" srcId="{DC30DAF0-ED5D-44AA-8ECB-1A3C82E19F10}" destId="{03FF0AFD-45C5-40DF-9472-43052F4168FF}" srcOrd="0" destOrd="0" presId="urn:microsoft.com/office/officeart/2005/8/layout/vList2"/>
    <dgm:cxn modelId="{499C0C45-44DE-4C40-A392-E72A63AF056D}" type="presOf" srcId="{F8E4B8C6-08D3-426D-B0F1-73D82586BDDC}" destId="{91D930E9-033F-43AC-ADC1-3463A1DA2D24}" srcOrd="0" destOrd="0" presId="urn:microsoft.com/office/officeart/2005/8/layout/vList2"/>
    <dgm:cxn modelId="{02136045-B0B3-44C8-BCF3-ADABE050193A}" srcId="{80FEA0F1-D2B7-4477-A767-4180BB31268C}" destId="{440F11FB-6603-427A-AEC8-8DABBEAA4EE7}" srcOrd="2" destOrd="0" parTransId="{EAB4ABC3-6B7C-47F8-8423-335EDA264C5D}" sibTransId="{C1104B06-C004-4CEC-BA17-1EB17DF2C94C}"/>
    <dgm:cxn modelId="{902E3F66-F029-495B-AE95-6C1D5B75656F}" srcId="{4F3B712C-481E-44A0-ABF9-BFFC744AA638}" destId="{BD1FF8BE-183C-4EF0-A33D-0AC1D0768EFF}" srcOrd="0" destOrd="0" parTransId="{9EE1B5A1-38FC-48C0-9176-CFB7BCD54CFF}" sibTransId="{EB08DC0C-BE13-49D6-A8C2-29EE764974B0}"/>
    <dgm:cxn modelId="{175E4674-B127-4DD1-9FEF-B501304822E6}" type="presOf" srcId="{440F11FB-6603-427A-AEC8-8DABBEAA4EE7}" destId="{46FFA83E-CAAC-425F-9593-A185D7097A6D}" srcOrd="0" destOrd="0" presId="urn:microsoft.com/office/officeart/2005/8/layout/vList2"/>
    <dgm:cxn modelId="{017CEE74-785D-4EE9-937D-497F693DCF4B}" type="presOf" srcId="{4F3B712C-481E-44A0-ABF9-BFFC744AA638}" destId="{3AC96955-F2B9-45E2-BFB0-573CA2A73B60}" srcOrd="0" destOrd="0" presId="urn:microsoft.com/office/officeart/2005/8/layout/vList2"/>
    <dgm:cxn modelId="{75427477-3048-49E0-B60D-99EE052F0FDD}" srcId="{80FEA0F1-D2B7-4477-A767-4180BB31268C}" destId="{F8E4B8C6-08D3-426D-B0F1-73D82586BDDC}" srcOrd="0" destOrd="0" parTransId="{EC43FCDB-7757-49AA-B99E-70C2E07AA14D}" sibTransId="{65F4DAD6-98B6-486E-AACB-00FAD329E99F}"/>
    <dgm:cxn modelId="{F4613984-8D98-499E-BC37-C9937E726EAB}" srcId="{F8E4B8C6-08D3-426D-B0F1-73D82586BDDC}" destId="{DC30DAF0-ED5D-44AA-8ECB-1A3C82E19F10}" srcOrd="0" destOrd="0" parTransId="{077D5E27-D562-480D-AA21-5D7B054FC620}" sibTransId="{867ECB62-9AC1-42D4-B9F8-D2548C57F104}"/>
    <dgm:cxn modelId="{B4108086-93A3-4A01-B2F1-1C345F438D20}" type="presOf" srcId="{80FEA0F1-D2B7-4477-A767-4180BB31268C}" destId="{79C03C70-A766-4D27-95B4-47E5120704DB}" srcOrd="0" destOrd="0" presId="urn:microsoft.com/office/officeart/2005/8/layout/vList2"/>
    <dgm:cxn modelId="{BF00488E-31F0-4014-BEF3-287DEE593880}" type="presOf" srcId="{A6365BC7-EA23-4832-9366-6271F63258A3}" destId="{03FF0AFD-45C5-40DF-9472-43052F4168FF}" srcOrd="0" destOrd="1" presId="urn:microsoft.com/office/officeart/2005/8/layout/vList2"/>
    <dgm:cxn modelId="{89E1CE91-5A1B-47E6-9FD8-B2F184F241F5}" srcId="{80FEA0F1-D2B7-4477-A767-4180BB31268C}" destId="{0C326150-BDD7-409F-9E90-B716C6E16F12}" srcOrd="3" destOrd="0" parTransId="{A3C7D3A7-01FB-4DAF-A5CE-B8D12DBF3D31}" sibTransId="{C6E891DB-2211-4068-965A-38267A597BA0}"/>
    <dgm:cxn modelId="{8BAF5598-EB68-4837-BE04-D92E0F690DFD}" type="presOf" srcId="{0C326150-BDD7-409F-9E90-B716C6E16F12}" destId="{CD84EEF2-01BD-45B9-AB72-BF5FCA8CD0E1}" srcOrd="0" destOrd="0" presId="urn:microsoft.com/office/officeart/2005/8/layout/vList2"/>
    <dgm:cxn modelId="{EEEE4FDA-701A-4D29-AEA1-9D6522F97960}" srcId="{80FEA0F1-D2B7-4477-A767-4180BB31268C}" destId="{4F3B712C-481E-44A0-ABF9-BFFC744AA638}" srcOrd="1" destOrd="0" parTransId="{ED824CE9-8C11-466B-A56F-348EF81A98C4}" sibTransId="{0FD49894-26F2-4ABE-B4A0-4193B856C4CC}"/>
    <dgm:cxn modelId="{C34E92B7-D186-4D7E-8E21-156CBB81FBCA}" type="presParOf" srcId="{79C03C70-A766-4D27-95B4-47E5120704DB}" destId="{91D930E9-033F-43AC-ADC1-3463A1DA2D24}" srcOrd="0" destOrd="0" presId="urn:microsoft.com/office/officeart/2005/8/layout/vList2"/>
    <dgm:cxn modelId="{57360653-C89A-4522-B821-AB13240E6EE6}" type="presParOf" srcId="{79C03C70-A766-4D27-95B4-47E5120704DB}" destId="{03FF0AFD-45C5-40DF-9472-43052F4168FF}" srcOrd="1" destOrd="0" presId="urn:microsoft.com/office/officeart/2005/8/layout/vList2"/>
    <dgm:cxn modelId="{17D564A2-06F5-4B06-AA99-78AE48ED09FD}" type="presParOf" srcId="{79C03C70-A766-4D27-95B4-47E5120704DB}" destId="{3AC96955-F2B9-45E2-BFB0-573CA2A73B60}" srcOrd="2" destOrd="0" presId="urn:microsoft.com/office/officeart/2005/8/layout/vList2"/>
    <dgm:cxn modelId="{7528BB5C-9C67-4483-AD29-B43C9A0355D0}" type="presParOf" srcId="{79C03C70-A766-4D27-95B4-47E5120704DB}" destId="{718D4E2C-5061-406C-A756-F8DD1D0A19E2}" srcOrd="3" destOrd="0" presId="urn:microsoft.com/office/officeart/2005/8/layout/vList2"/>
    <dgm:cxn modelId="{7AD7C9F5-01EC-48F7-95BD-0A6B749758F6}" type="presParOf" srcId="{79C03C70-A766-4D27-95B4-47E5120704DB}" destId="{46FFA83E-CAAC-425F-9593-A185D7097A6D}" srcOrd="4" destOrd="0" presId="urn:microsoft.com/office/officeart/2005/8/layout/vList2"/>
    <dgm:cxn modelId="{C1152173-F69A-4C80-B351-364D0BE88848}" type="presParOf" srcId="{79C03C70-A766-4D27-95B4-47E5120704DB}" destId="{0E4361DF-5718-49FE-A90D-68EB83BDCDA8}" srcOrd="5" destOrd="0" presId="urn:microsoft.com/office/officeart/2005/8/layout/vList2"/>
    <dgm:cxn modelId="{E4FDC2FE-C679-48E6-A3BB-8D0041E178FA}" type="presParOf" srcId="{79C03C70-A766-4D27-95B4-47E5120704DB}" destId="{CD84EEF2-01BD-45B9-AB72-BF5FCA8CD0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8BECD5-EDF3-4C18-AAD2-75B98F5BD47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BDBB38B-092A-4B6E-8FE1-FC10ABF64964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Premise</a:t>
          </a:r>
        </a:p>
      </dgm:t>
    </dgm:pt>
    <dgm:pt modelId="{5F1FF689-FA18-4BD8-AB25-A3E7A078B55B}" type="parTrans" cxnId="{5CACEB81-8FCD-41B1-9BFC-3D55AC8F7D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6B15B6-971A-4BA5-A944-97FDD6E7EEE1}" type="sibTrans" cxnId="{5CACEB81-8FCD-41B1-9BFC-3D55AC8F7D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DEBA81-B04B-4183-BDB4-4B9E29558086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numerous models provide better accuracy than any single model. </a:t>
          </a:r>
        </a:p>
      </dgm:t>
    </dgm:pt>
    <dgm:pt modelId="{57527258-B899-4878-8B8F-4A371BE10AD0}" type="parTrans" cxnId="{9954711C-2AAB-43A2-8E0A-76730BFBBFE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7A38A9-F323-46C1-9943-F479EB2DE495}" type="sibTrans" cxnId="{9954711C-2AAB-43A2-8E0A-76730BFBBFE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6FF211-EA0E-4BA2-886B-137B98D4EBB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ensemble models have better predictive power than single models when dengue incidence in a city are estimated using a dengue prediction model of that city together with its surrounding cities.</a:t>
          </a:r>
        </a:p>
      </dgm:t>
    </dgm:pt>
    <dgm:pt modelId="{FA9C0770-839B-46E4-8E1C-4EF6FA951E09}" type="parTrans" cxnId="{938039D0-46EE-488E-B952-FEAB0FBBA40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D8E56F-0EEC-469F-A419-2778F4642751}" type="sibTrans" cxnId="{938039D0-46EE-488E-B952-FEAB0FBBA40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C342E1-F53A-465B-83DA-B89D7745E074}" type="pres">
      <dgm:prSet presAssocID="{5B8BECD5-EDF3-4C18-AAD2-75B98F5BD47E}" presName="linear" presStyleCnt="0">
        <dgm:presLayoutVars>
          <dgm:animLvl val="lvl"/>
          <dgm:resizeHandles val="exact"/>
        </dgm:presLayoutVars>
      </dgm:prSet>
      <dgm:spPr/>
    </dgm:pt>
    <dgm:pt modelId="{A46F6657-7097-46C8-8C71-269C1F71E1B2}" type="pres">
      <dgm:prSet presAssocID="{6BDBB38B-092A-4B6E-8FE1-FC10ABF6496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ADED1F0-50B2-4397-B441-8B4B15BD0DA7}" type="pres">
      <dgm:prSet presAssocID="{6BDBB38B-092A-4B6E-8FE1-FC10ABF6496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DA67E0A-C1BB-49C5-BA49-E1DDF9271C53}" type="presOf" srcId="{6BDBB38B-092A-4B6E-8FE1-FC10ABF64964}" destId="{A46F6657-7097-46C8-8C71-269C1F71E1B2}" srcOrd="0" destOrd="0" presId="urn:microsoft.com/office/officeart/2005/8/layout/vList2"/>
    <dgm:cxn modelId="{9954711C-2AAB-43A2-8E0A-76730BFBBFEC}" srcId="{6BDBB38B-092A-4B6E-8FE1-FC10ABF64964}" destId="{5CDEBA81-B04B-4183-BDB4-4B9E29558086}" srcOrd="0" destOrd="0" parTransId="{57527258-B899-4878-8B8F-4A371BE10AD0}" sibTransId="{C57A38A9-F323-46C1-9943-F479EB2DE495}"/>
    <dgm:cxn modelId="{5CACEB81-8FCD-41B1-9BFC-3D55AC8F7D61}" srcId="{5B8BECD5-EDF3-4C18-AAD2-75B98F5BD47E}" destId="{6BDBB38B-092A-4B6E-8FE1-FC10ABF64964}" srcOrd="0" destOrd="0" parTransId="{5F1FF689-FA18-4BD8-AB25-A3E7A078B55B}" sibTransId="{A26B15B6-971A-4BA5-A944-97FDD6E7EEE1}"/>
    <dgm:cxn modelId="{7B70AA82-4EE8-4767-84B2-C4B0AD81791D}" type="presOf" srcId="{E26FF211-EA0E-4BA2-886B-137B98D4EBB4}" destId="{3ADED1F0-50B2-4397-B441-8B4B15BD0DA7}" srcOrd="0" destOrd="1" presId="urn:microsoft.com/office/officeart/2005/8/layout/vList2"/>
    <dgm:cxn modelId="{A4125B94-4489-456B-A87E-4E84E4007F6F}" type="presOf" srcId="{5B8BECD5-EDF3-4C18-AAD2-75B98F5BD47E}" destId="{E1C342E1-F53A-465B-83DA-B89D7745E074}" srcOrd="0" destOrd="0" presId="urn:microsoft.com/office/officeart/2005/8/layout/vList2"/>
    <dgm:cxn modelId="{A1E5429B-47FA-4CDC-8B23-8D5813EA977F}" type="presOf" srcId="{5CDEBA81-B04B-4183-BDB4-4B9E29558086}" destId="{3ADED1F0-50B2-4397-B441-8B4B15BD0DA7}" srcOrd="0" destOrd="0" presId="urn:microsoft.com/office/officeart/2005/8/layout/vList2"/>
    <dgm:cxn modelId="{938039D0-46EE-488E-B952-FEAB0FBBA407}" srcId="{6BDBB38B-092A-4B6E-8FE1-FC10ABF64964}" destId="{E26FF211-EA0E-4BA2-886B-137B98D4EBB4}" srcOrd="1" destOrd="0" parTransId="{FA9C0770-839B-46E4-8E1C-4EF6FA951E09}" sibTransId="{79D8E56F-0EEC-469F-A419-2778F4642751}"/>
    <dgm:cxn modelId="{F9AA06E2-5D77-4141-B213-19BD43D35CE8}" type="presParOf" srcId="{E1C342E1-F53A-465B-83DA-B89D7745E074}" destId="{A46F6657-7097-46C8-8C71-269C1F71E1B2}" srcOrd="0" destOrd="0" presId="urn:microsoft.com/office/officeart/2005/8/layout/vList2"/>
    <dgm:cxn modelId="{DF194E6A-DC8F-426B-AC44-1C4C2BC05768}" type="presParOf" srcId="{E1C342E1-F53A-465B-83DA-B89D7745E074}" destId="{3ADED1F0-50B2-4397-B441-8B4B15BD0DA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3C5754-E2E4-4141-B70A-EF511BEF12F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A4E3E83-6B84-4B6E-80CD-71D152B36FF0}">
      <dgm:prSet/>
      <dgm:spPr/>
      <dgm:t>
        <a:bodyPr/>
        <a:lstStyle/>
        <a:p>
          <a:r>
            <a: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Core Competency: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Evidence-based Approaches to Public Health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6AAD5B-9DBC-41EB-8343-EE414FC6FF0D}" type="parTrans" cxnId="{DE0A64A7-C5AC-40E0-A4F0-45DC78D6263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F4E6B9-A739-499A-98CA-052BD29CBBEA}" type="sibTrans" cxnId="{DE0A64A7-C5AC-40E0-A4F0-45DC78D6263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C9A13A-3EC9-4A0E-89CD-27183F532DCD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Apply epidemiological methods to the breadth of settings and situations in public health practice</a:t>
          </a:r>
        </a:p>
      </dgm:t>
    </dgm:pt>
    <dgm:pt modelId="{E13C7BAA-790E-4C6F-836A-2FF3AE1AD87E}" type="parTrans" cxnId="{E0F49660-16E0-493B-88DF-0C0DCE1BFC3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01795C-29F0-449E-89EB-6D0A957AEFA7}" type="sibTrans" cxnId="{E0F49660-16E0-493B-88DF-0C0DCE1BFC3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FCA243-98C7-4542-8446-7DC5A589F52E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Select quantitative and qualitative data collection methods appropriate for a given public health context</a:t>
          </a:r>
        </a:p>
      </dgm:t>
    </dgm:pt>
    <dgm:pt modelId="{559E45F5-A582-4B4A-A74A-966197053B7F}" type="parTrans" cxnId="{E6FE6FBB-3315-4AB4-A393-2E2F7682FF1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2AC2E-CCEE-4623-8684-DA1DD36F01DC}" type="sibTrans" cxnId="{E6FE6FBB-3315-4AB4-A393-2E2F7682FF1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168F31-2726-40B3-A5ED-6CDCE8ACFB97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Analyze quantitative and qualitative data using biostatistics, informatics, computer-based programming and software, as appropriate</a:t>
          </a:r>
        </a:p>
      </dgm:t>
    </dgm:pt>
    <dgm:pt modelId="{25CCB478-81B6-41A7-BE6E-552D2FC43B83}" type="parTrans" cxnId="{C1BC2E68-18A4-4A50-BBFE-83702F54F7F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C376D7-3C86-4974-8D01-BC5DD7EEE987}" type="sibTrans" cxnId="{C1BC2E68-18A4-4A50-BBFE-83702F54F7F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134150-43D8-4957-8EF1-E0C8E10EEB9D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Interpret results of data analysis for public health research, policy or practice</a:t>
          </a:r>
        </a:p>
      </dgm:t>
    </dgm:pt>
    <dgm:pt modelId="{89308A00-148D-4529-AA03-443C54F822C5}" type="parTrans" cxnId="{C6B37B27-7A99-4CF8-B8F0-47D0114AB5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8D048D-A9EE-47A0-961C-3A7A70C1578B}" type="sibTrans" cxnId="{C6B37B27-7A99-4CF8-B8F0-47D0114AB5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402289-5467-4459-B563-FCCD78EDF34C}">
      <dgm:prSet custT="1"/>
      <dgm:spPr/>
      <dgm:t>
        <a:bodyPr/>
        <a:lstStyle/>
        <a:p>
          <a:r>
            <a:rPr lang="en-US" sz="1500" b="1" kern="1200" dirty="0">
              <a:solidFill>
                <a:srgbClr val="FFC000">
                  <a:lumMod val="60000"/>
                  <a:lumOff val="4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Core Competency: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Public Health &amp; Health Care Systems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604DBB-8859-4AF1-BD4B-BA41C8D3ACCB}" type="parTrans" cxnId="{81663362-B017-49F9-AEAB-725D8A10235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2D17FC-792B-4E2B-8C16-189D4A2B5220}" type="sibTrans" cxnId="{81663362-B017-49F9-AEAB-725D8A10235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766487-07FB-4672-8749-14D5CF01574E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Compare the organization, structure and function of health care, public health and regulatory systems across national and international settings</a:t>
          </a:r>
        </a:p>
      </dgm:t>
    </dgm:pt>
    <dgm:pt modelId="{4F927178-C754-4ED3-A38B-9CE2D56180AD}" type="parTrans" cxnId="{8B19014C-70FB-4C74-90A3-7F49D3B2DC7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126E20-1091-405B-BA2B-EC0363A3F512}" type="sibTrans" cxnId="{8B19014C-70FB-4C74-90A3-7F49D3B2DC7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EA6763-D6C4-4DE9-AC53-08CAC9D757D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Discuss the means by which structural bias, social inequities and racism undermine health and create challenges to achieving health equity at organizational, community and societal levels</a:t>
          </a:r>
        </a:p>
      </dgm:t>
    </dgm:pt>
    <dgm:pt modelId="{C90A2620-D53A-4DE2-BDFC-AC3AAABF50B0}" type="parTrans" cxnId="{F337F47E-E957-44B6-91B9-C2D0BCE0AB3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96600-8055-49E3-BF45-81B6CE413E3B}" type="sibTrans" cxnId="{F337F47E-E957-44B6-91B9-C2D0BCE0AB3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E618C7-181A-4C22-B3A6-39888180126B}">
      <dgm:prSet custT="1"/>
      <dgm:spPr/>
      <dgm:t>
        <a:bodyPr/>
        <a:lstStyle/>
        <a:p>
          <a:r>
            <a:rPr lang="en-US" sz="1500" b="1" kern="1200" dirty="0">
              <a:solidFill>
                <a:srgbClr val="FFC000">
                  <a:lumMod val="60000"/>
                  <a:lumOff val="4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Core Competency: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Planning &amp; Management to Promote Health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F6D4B8-657B-4283-8B9D-ACA250065763}" type="parTrans" cxnId="{6C52FCFD-D371-41E1-BA78-97BF778DF13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7D6748-BDAE-48F6-BCF3-2F31FA2BEE35}" type="sibTrans" cxnId="{6C52FCFD-D371-41E1-BA78-97BF778DF13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766472-7AD9-439E-8FDA-813B36798430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Assess population needs, assets and capacities that affect communities’ health</a:t>
          </a:r>
        </a:p>
      </dgm:t>
    </dgm:pt>
    <dgm:pt modelId="{EE5D2D28-92C1-43FE-A05D-FB8433878830}" type="parTrans" cxnId="{1F14862E-0A34-45B6-B855-A547BC1E7A3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739FDB-CC79-47B0-BB18-DF20DA7D57F4}" type="sibTrans" cxnId="{1F14862E-0A34-45B6-B855-A547BC1E7A3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4794EC-77D5-4241-AAED-BC810D5FC80F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MPH Concentration Competencies: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Biostatistics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22E233-982E-4503-839A-E5E524E23B57}" type="parTrans" cxnId="{2F406ADC-19FB-4696-A362-FCAAB00A74B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801B8A-0ED6-40BF-9C33-E7B98A209B57}" type="sibTrans" cxnId="{2F406ADC-19FB-4696-A362-FCAAB00A74B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D3486F-FB72-4195-BE43-6BCB975D60E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Developed and refined skills in ML methods.</a:t>
          </a:r>
        </a:p>
      </dgm:t>
    </dgm:pt>
    <dgm:pt modelId="{6C84268A-B3DE-42A8-86FB-D9E3BC0D62E5}" type="parTrans" cxnId="{EF073808-5C91-441C-830F-118576DB7C5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19DF2E-A3BB-441C-9758-9F6D6DB1898D}" type="sibTrans" cxnId="{EF073808-5C91-441C-830F-118576DB7C5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52022C-E689-4944-93A0-2B158E6C0CB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using several R-programming packages: caret,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bartMachine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mice,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Rcurl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</a:t>
          </a:r>
        </a:p>
      </dgm:t>
    </dgm:pt>
    <dgm:pt modelId="{D78E9076-24E8-4AB6-BF5C-63EE25530E2A}" type="parTrans" cxnId="{0E189FBB-22A4-4343-B050-642A519682E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976B4E-EF94-42D4-8563-E3DF4A4EC4E7}" type="sibTrans" cxnId="{0E189FBB-22A4-4343-B050-642A519682E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50699C-D08E-473D-899A-8C22B6A65FF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Using SAS/JMP</a:t>
          </a:r>
        </a:p>
      </dgm:t>
    </dgm:pt>
    <dgm:pt modelId="{D0D37880-68CF-466E-8359-905BB93203E8}" type="parTrans" cxnId="{00EF0EDA-5AB9-4F68-8D9B-DA5253480C1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0B3068-8AE9-47EA-8ABA-A883082E4621}" type="sibTrans" cxnId="{00EF0EDA-5AB9-4F68-8D9B-DA5253480C1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EE271-3CA7-4E87-93E5-18E49390F42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Gained better understanding of predictive modeling</a:t>
          </a:r>
        </a:p>
      </dgm:t>
    </dgm:pt>
    <dgm:pt modelId="{678FA12E-0640-46AA-BF35-5C13C9D94F83}" type="parTrans" cxnId="{CDA35E15-8D38-49AB-8DF5-2254EC3F5E1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8B3F1B-00BF-4A73-96B6-82FE5883996E}" type="sibTrans" cxnId="{CDA35E15-8D38-49AB-8DF5-2254EC3F5E1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2ECE62-5673-42E7-9F32-149852E58C2D}" type="pres">
      <dgm:prSet presAssocID="{B33C5754-E2E4-4141-B70A-EF511BEF12FA}" presName="linear" presStyleCnt="0">
        <dgm:presLayoutVars>
          <dgm:animLvl val="lvl"/>
          <dgm:resizeHandles val="exact"/>
        </dgm:presLayoutVars>
      </dgm:prSet>
      <dgm:spPr/>
    </dgm:pt>
    <dgm:pt modelId="{E451D03A-1F5D-45A8-A2E9-CBE60690DE66}" type="pres">
      <dgm:prSet presAssocID="{DA4E3E83-6B84-4B6E-80CD-71D152B36FF0}" presName="parentText" presStyleLbl="node1" presStyleIdx="0" presStyleCnt="4" custLinFactNeighborY="-14389">
        <dgm:presLayoutVars>
          <dgm:chMax val="0"/>
          <dgm:bulletEnabled val="1"/>
        </dgm:presLayoutVars>
      </dgm:prSet>
      <dgm:spPr/>
    </dgm:pt>
    <dgm:pt modelId="{68D5E29F-DAB0-4993-AFE2-BC3C4EEF2129}" type="pres">
      <dgm:prSet presAssocID="{DA4E3E83-6B84-4B6E-80CD-71D152B36FF0}" presName="childText" presStyleLbl="revTx" presStyleIdx="0" presStyleCnt="4">
        <dgm:presLayoutVars>
          <dgm:bulletEnabled val="1"/>
        </dgm:presLayoutVars>
      </dgm:prSet>
      <dgm:spPr/>
    </dgm:pt>
    <dgm:pt modelId="{4A7AECCC-B3E2-4E74-9CD1-698A18F96A6F}" type="pres">
      <dgm:prSet presAssocID="{BC402289-5467-4459-B563-FCCD78EDF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F51C04-83CD-454D-A0A3-04F3862C5093}" type="pres">
      <dgm:prSet presAssocID="{BC402289-5467-4459-B563-FCCD78EDF34C}" presName="childText" presStyleLbl="revTx" presStyleIdx="1" presStyleCnt="4">
        <dgm:presLayoutVars>
          <dgm:bulletEnabled val="1"/>
        </dgm:presLayoutVars>
      </dgm:prSet>
      <dgm:spPr/>
    </dgm:pt>
    <dgm:pt modelId="{AD5AB587-FFAB-45F2-B776-6D4247949C10}" type="pres">
      <dgm:prSet presAssocID="{74E618C7-181A-4C22-B3A6-3988818012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8F0B04-F529-4D2A-B8CC-4C8D5B103C0E}" type="pres">
      <dgm:prSet presAssocID="{74E618C7-181A-4C22-B3A6-39888180126B}" presName="childText" presStyleLbl="revTx" presStyleIdx="2" presStyleCnt="4">
        <dgm:presLayoutVars>
          <dgm:bulletEnabled val="1"/>
        </dgm:presLayoutVars>
      </dgm:prSet>
      <dgm:spPr/>
    </dgm:pt>
    <dgm:pt modelId="{B438F250-E385-4FC8-8FCC-32B92AC9593A}" type="pres">
      <dgm:prSet presAssocID="{DC4794EC-77D5-4241-AAED-BC810D5FC8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11B02B7-B195-42BB-86D3-61CA09F2C329}" type="pres">
      <dgm:prSet presAssocID="{DC4794EC-77D5-4241-AAED-BC810D5FC8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F073808-5C91-441C-830F-118576DB7C5C}" srcId="{DC4794EC-77D5-4241-AAED-BC810D5FC80F}" destId="{F2D3486F-FB72-4195-BE43-6BCB975D60E0}" srcOrd="0" destOrd="0" parTransId="{6C84268A-B3DE-42A8-86FB-D9E3BC0D62E5}" sibTransId="{6F19DF2E-A3BB-441C-9758-9F6D6DB1898D}"/>
    <dgm:cxn modelId="{1B3ED908-C7DB-4570-880E-E33EDD659707}" type="presOf" srcId="{335EE271-3CA7-4E87-93E5-18E49390F42F}" destId="{311B02B7-B195-42BB-86D3-61CA09F2C329}" srcOrd="0" destOrd="3" presId="urn:microsoft.com/office/officeart/2005/8/layout/vList2"/>
    <dgm:cxn modelId="{88E31711-15B8-4310-B735-CA404A256E0F}" type="presOf" srcId="{BC402289-5467-4459-B563-FCCD78EDF34C}" destId="{4A7AECCC-B3E2-4E74-9CD1-698A18F96A6F}" srcOrd="0" destOrd="0" presId="urn:microsoft.com/office/officeart/2005/8/layout/vList2"/>
    <dgm:cxn modelId="{CDA35E15-8D38-49AB-8DF5-2254EC3F5E1C}" srcId="{F2D3486F-FB72-4195-BE43-6BCB975D60E0}" destId="{335EE271-3CA7-4E87-93E5-18E49390F42F}" srcOrd="2" destOrd="0" parTransId="{678FA12E-0640-46AA-BF35-5C13C9D94F83}" sibTransId="{4A8B3F1B-00BF-4A73-96B6-82FE5883996E}"/>
    <dgm:cxn modelId="{E00D0D19-AD19-4416-B284-9C1CCB15753E}" type="presOf" srcId="{DA4E3E83-6B84-4B6E-80CD-71D152B36FF0}" destId="{E451D03A-1F5D-45A8-A2E9-CBE60690DE66}" srcOrd="0" destOrd="0" presId="urn:microsoft.com/office/officeart/2005/8/layout/vList2"/>
    <dgm:cxn modelId="{6DF5541F-F991-4D3A-B299-7340AEF7A8CE}" type="presOf" srcId="{E1FCA243-98C7-4542-8446-7DC5A589F52E}" destId="{68D5E29F-DAB0-4993-AFE2-BC3C4EEF2129}" srcOrd="0" destOrd="1" presId="urn:microsoft.com/office/officeart/2005/8/layout/vList2"/>
    <dgm:cxn modelId="{C6B37B27-7A99-4CF8-B8F0-47D0114AB585}" srcId="{DA4E3E83-6B84-4B6E-80CD-71D152B36FF0}" destId="{B9134150-43D8-4957-8EF1-E0C8E10EEB9D}" srcOrd="3" destOrd="0" parTransId="{89308A00-148D-4529-AA03-443C54F822C5}" sibTransId="{A28D048D-A9EE-47A0-961C-3A7A70C1578B}"/>
    <dgm:cxn modelId="{90179D2A-5456-4643-88B2-7D3EC28CB584}" type="presOf" srcId="{5852022C-E689-4944-93A0-2B158E6C0CB2}" destId="{311B02B7-B195-42BB-86D3-61CA09F2C329}" srcOrd="0" destOrd="1" presId="urn:microsoft.com/office/officeart/2005/8/layout/vList2"/>
    <dgm:cxn modelId="{1F14862E-0A34-45B6-B855-A547BC1E7A36}" srcId="{74E618C7-181A-4C22-B3A6-39888180126B}" destId="{8A766472-7AD9-439E-8FDA-813B36798430}" srcOrd="0" destOrd="0" parTransId="{EE5D2D28-92C1-43FE-A05D-FB8433878830}" sibTransId="{BD739FDB-CC79-47B0-BB18-DF20DA7D57F4}"/>
    <dgm:cxn modelId="{C2F30630-2942-45C9-BB05-A2AB1AFABCEF}" type="presOf" srcId="{DC4794EC-77D5-4241-AAED-BC810D5FC80F}" destId="{B438F250-E385-4FC8-8FCC-32B92AC9593A}" srcOrd="0" destOrd="0" presId="urn:microsoft.com/office/officeart/2005/8/layout/vList2"/>
    <dgm:cxn modelId="{FDFED532-6F2A-4D32-9BF6-08ADCF91BCC2}" type="presOf" srcId="{C6168F31-2726-40B3-A5ED-6CDCE8ACFB97}" destId="{68D5E29F-DAB0-4993-AFE2-BC3C4EEF2129}" srcOrd="0" destOrd="2" presId="urn:microsoft.com/office/officeart/2005/8/layout/vList2"/>
    <dgm:cxn modelId="{28863D3F-4962-4A75-99E5-BEAC0AAEFDA2}" type="presOf" srcId="{B9134150-43D8-4957-8EF1-E0C8E10EEB9D}" destId="{68D5E29F-DAB0-4993-AFE2-BC3C4EEF2129}" srcOrd="0" destOrd="3" presId="urn:microsoft.com/office/officeart/2005/8/layout/vList2"/>
    <dgm:cxn modelId="{1532415E-05B9-4DC7-90B5-CB2EABAC8D73}" type="presOf" srcId="{4E50699C-D08E-473D-899A-8C22B6A65FFD}" destId="{311B02B7-B195-42BB-86D3-61CA09F2C329}" srcOrd="0" destOrd="2" presId="urn:microsoft.com/office/officeart/2005/8/layout/vList2"/>
    <dgm:cxn modelId="{E0F49660-16E0-493B-88DF-0C0DCE1BFC35}" srcId="{DA4E3E83-6B84-4B6E-80CD-71D152B36FF0}" destId="{EEC9A13A-3EC9-4A0E-89CD-27183F532DCD}" srcOrd="0" destOrd="0" parTransId="{E13C7BAA-790E-4C6F-836A-2FF3AE1AD87E}" sibTransId="{AD01795C-29F0-449E-89EB-6D0A957AEFA7}"/>
    <dgm:cxn modelId="{81663362-B017-49F9-AEAB-725D8A102356}" srcId="{B33C5754-E2E4-4141-B70A-EF511BEF12FA}" destId="{BC402289-5467-4459-B563-FCCD78EDF34C}" srcOrd="1" destOrd="0" parTransId="{9B604DBB-8859-4AF1-BD4B-BA41C8D3ACCB}" sibTransId="{F92D17FC-792B-4E2B-8C16-189D4A2B5220}"/>
    <dgm:cxn modelId="{C7F87D66-7EEF-41A6-B6D7-12D9B831DB2F}" type="presOf" srcId="{B33C5754-E2E4-4141-B70A-EF511BEF12FA}" destId="{192ECE62-5673-42E7-9F32-149852E58C2D}" srcOrd="0" destOrd="0" presId="urn:microsoft.com/office/officeart/2005/8/layout/vList2"/>
    <dgm:cxn modelId="{B5661D68-EB49-4627-B5CA-F5F54F5DFC07}" type="presOf" srcId="{F2D3486F-FB72-4195-BE43-6BCB975D60E0}" destId="{311B02B7-B195-42BB-86D3-61CA09F2C329}" srcOrd="0" destOrd="0" presId="urn:microsoft.com/office/officeart/2005/8/layout/vList2"/>
    <dgm:cxn modelId="{C1BC2E68-18A4-4A50-BBFE-83702F54F7FD}" srcId="{DA4E3E83-6B84-4B6E-80CD-71D152B36FF0}" destId="{C6168F31-2726-40B3-A5ED-6CDCE8ACFB97}" srcOrd="2" destOrd="0" parTransId="{25CCB478-81B6-41A7-BE6E-552D2FC43B83}" sibTransId="{57C376D7-3C86-4974-8D01-BC5DD7EEE987}"/>
    <dgm:cxn modelId="{C963EB48-7015-47D9-9B55-000C36794E74}" type="presOf" srcId="{8A766472-7AD9-439E-8FDA-813B36798430}" destId="{A58F0B04-F529-4D2A-B8CC-4C8D5B103C0E}" srcOrd="0" destOrd="0" presId="urn:microsoft.com/office/officeart/2005/8/layout/vList2"/>
    <dgm:cxn modelId="{8B19014C-70FB-4C74-90A3-7F49D3B2DC75}" srcId="{BC402289-5467-4459-B563-FCCD78EDF34C}" destId="{1D766487-07FB-4672-8749-14D5CF01574E}" srcOrd="0" destOrd="0" parTransId="{4F927178-C754-4ED3-A38B-9CE2D56180AD}" sibTransId="{43126E20-1091-405B-BA2B-EC0363A3F512}"/>
    <dgm:cxn modelId="{AC63274E-5BCD-45C8-888B-AD40B63F07B4}" type="presOf" srcId="{EEC9A13A-3EC9-4A0E-89CD-27183F532DCD}" destId="{68D5E29F-DAB0-4993-AFE2-BC3C4EEF2129}" srcOrd="0" destOrd="0" presId="urn:microsoft.com/office/officeart/2005/8/layout/vList2"/>
    <dgm:cxn modelId="{E91EA755-C1ED-4723-B861-4AAB86A376B9}" type="presOf" srcId="{74E618C7-181A-4C22-B3A6-39888180126B}" destId="{AD5AB587-FFAB-45F2-B776-6D4247949C10}" srcOrd="0" destOrd="0" presId="urn:microsoft.com/office/officeart/2005/8/layout/vList2"/>
    <dgm:cxn modelId="{F337F47E-E957-44B6-91B9-C2D0BCE0AB3F}" srcId="{BC402289-5467-4459-B563-FCCD78EDF34C}" destId="{6EEA6763-D6C4-4DE9-AC53-08CAC9D757D4}" srcOrd="1" destOrd="0" parTransId="{C90A2620-D53A-4DE2-BDFC-AC3AAABF50B0}" sibTransId="{E5F96600-8055-49E3-BF45-81B6CE413E3B}"/>
    <dgm:cxn modelId="{8D424CA0-E3A3-4F29-AAC2-CF24DD998B63}" type="presOf" srcId="{6EEA6763-D6C4-4DE9-AC53-08CAC9D757D4}" destId="{F7F51C04-83CD-454D-A0A3-04F3862C5093}" srcOrd="0" destOrd="1" presId="urn:microsoft.com/office/officeart/2005/8/layout/vList2"/>
    <dgm:cxn modelId="{DE0A64A7-C5AC-40E0-A4F0-45DC78D62636}" srcId="{B33C5754-E2E4-4141-B70A-EF511BEF12FA}" destId="{DA4E3E83-6B84-4B6E-80CD-71D152B36FF0}" srcOrd="0" destOrd="0" parTransId="{C96AAD5B-9DBC-41EB-8343-EE414FC6FF0D}" sibTransId="{76F4E6B9-A739-499A-98CA-052BD29CBBEA}"/>
    <dgm:cxn modelId="{E6FE6FBB-3315-4AB4-A393-2E2F7682FF10}" srcId="{DA4E3E83-6B84-4B6E-80CD-71D152B36FF0}" destId="{E1FCA243-98C7-4542-8446-7DC5A589F52E}" srcOrd="1" destOrd="0" parTransId="{559E45F5-A582-4B4A-A74A-966197053B7F}" sibTransId="{0BA2AC2E-CCEE-4623-8684-DA1DD36F01DC}"/>
    <dgm:cxn modelId="{0E189FBB-22A4-4343-B050-642A519682E4}" srcId="{F2D3486F-FB72-4195-BE43-6BCB975D60E0}" destId="{5852022C-E689-4944-93A0-2B158E6C0CB2}" srcOrd="0" destOrd="0" parTransId="{D78E9076-24E8-4AB6-BF5C-63EE25530E2A}" sibTransId="{CA976B4E-EF94-42D4-8563-E3DF4A4EC4E7}"/>
    <dgm:cxn modelId="{00EF0EDA-5AB9-4F68-8D9B-DA5253480C1F}" srcId="{F2D3486F-FB72-4195-BE43-6BCB975D60E0}" destId="{4E50699C-D08E-473D-899A-8C22B6A65FFD}" srcOrd="1" destOrd="0" parTransId="{D0D37880-68CF-466E-8359-905BB93203E8}" sibTransId="{430B3068-8AE9-47EA-8ABA-A883082E4621}"/>
    <dgm:cxn modelId="{2F406ADC-19FB-4696-A362-FCAAB00A74BC}" srcId="{B33C5754-E2E4-4141-B70A-EF511BEF12FA}" destId="{DC4794EC-77D5-4241-AAED-BC810D5FC80F}" srcOrd="3" destOrd="0" parTransId="{2C22E233-982E-4503-839A-E5E524E23B57}" sibTransId="{8B801B8A-0ED6-40BF-9C33-E7B98A209B57}"/>
    <dgm:cxn modelId="{6C52FCFD-D371-41E1-BA78-97BF778DF13D}" srcId="{B33C5754-E2E4-4141-B70A-EF511BEF12FA}" destId="{74E618C7-181A-4C22-B3A6-39888180126B}" srcOrd="2" destOrd="0" parTransId="{C3F6D4B8-657B-4283-8B9D-ACA250065763}" sibTransId="{ED7D6748-BDAE-48F6-BCF3-2F31FA2BEE35}"/>
    <dgm:cxn modelId="{AAAA51FF-AFE8-4012-A6A0-41654C002A1B}" type="presOf" srcId="{1D766487-07FB-4672-8749-14D5CF01574E}" destId="{F7F51C04-83CD-454D-A0A3-04F3862C5093}" srcOrd="0" destOrd="0" presId="urn:microsoft.com/office/officeart/2005/8/layout/vList2"/>
    <dgm:cxn modelId="{3AE37E6A-D334-4EDE-9CE7-20557263ABF6}" type="presParOf" srcId="{192ECE62-5673-42E7-9F32-149852E58C2D}" destId="{E451D03A-1F5D-45A8-A2E9-CBE60690DE66}" srcOrd="0" destOrd="0" presId="urn:microsoft.com/office/officeart/2005/8/layout/vList2"/>
    <dgm:cxn modelId="{28699403-7A9B-4BC6-81A3-858F0578F321}" type="presParOf" srcId="{192ECE62-5673-42E7-9F32-149852E58C2D}" destId="{68D5E29F-DAB0-4993-AFE2-BC3C4EEF2129}" srcOrd="1" destOrd="0" presId="urn:microsoft.com/office/officeart/2005/8/layout/vList2"/>
    <dgm:cxn modelId="{E985AE97-3185-4FC7-89DB-3285C8328266}" type="presParOf" srcId="{192ECE62-5673-42E7-9F32-149852E58C2D}" destId="{4A7AECCC-B3E2-4E74-9CD1-698A18F96A6F}" srcOrd="2" destOrd="0" presId="urn:microsoft.com/office/officeart/2005/8/layout/vList2"/>
    <dgm:cxn modelId="{D6FA42EC-78D9-4D7A-8C49-317CEACDF4B0}" type="presParOf" srcId="{192ECE62-5673-42E7-9F32-149852E58C2D}" destId="{F7F51C04-83CD-454D-A0A3-04F3862C5093}" srcOrd="3" destOrd="0" presId="urn:microsoft.com/office/officeart/2005/8/layout/vList2"/>
    <dgm:cxn modelId="{74B9DDC4-43F7-4CE3-8DA7-5833EB7B2D49}" type="presParOf" srcId="{192ECE62-5673-42E7-9F32-149852E58C2D}" destId="{AD5AB587-FFAB-45F2-B776-6D4247949C10}" srcOrd="4" destOrd="0" presId="urn:microsoft.com/office/officeart/2005/8/layout/vList2"/>
    <dgm:cxn modelId="{88200AAD-F361-42B6-ABA5-590392D6F6F1}" type="presParOf" srcId="{192ECE62-5673-42E7-9F32-149852E58C2D}" destId="{A58F0B04-F529-4D2A-B8CC-4C8D5B103C0E}" srcOrd="5" destOrd="0" presId="urn:microsoft.com/office/officeart/2005/8/layout/vList2"/>
    <dgm:cxn modelId="{7C738B72-57E3-4C80-B45B-59C613D2DDC3}" type="presParOf" srcId="{192ECE62-5673-42E7-9F32-149852E58C2D}" destId="{B438F250-E385-4FC8-8FCC-32B92AC9593A}" srcOrd="6" destOrd="0" presId="urn:microsoft.com/office/officeart/2005/8/layout/vList2"/>
    <dgm:cxn modelId="{1B8D30CF-BA8C-426D-B34A-84BD1334909B}" type="presParOf" srcId="{192ECE62-5673-42E7-9F32-149852E58C2D}" destId="{311B02B7-B195-42BB-86D3-61CA09F2C329}" srcOrd="7" destOrd="0" presId="urn:microsoft.com/office/officeart/2005/8/layout/vList2"/>
  </dgm:cxnLst>
  <dgm:bg>
    <a:solidFill>
      <a:schemeClr val="bg1">
        <a:alpha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CAEA4-9E61-4E60-B2F4-665CC2392FD8}">
      <dsp:nvSpPr>
        <dsp:cNvPr id="0" name=""/>
        <dsp:cNvSpPr/>
      </dsp:nvSpPr>
      <dsp:spPr>
        <a:xfrm>
          <a:off x="0" y="199415"/>
          <a:ext cx="10515600" cy="85785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Sources of data</a:t>
          </a:r>
        </a:p>
      </dsp:txBody>
      <dsp:txXfrm>
        <a:off x="41877" y="241292"/>
        <a:ext cx="10431846" cy="774102"/>
      </dsp:txXfrm>
    </dsp:sp>
    <dsp:sp modelId="{D8230D2A-77F8-482B-8B30-78AA92AC1EC8}">
      <dsp:nvSpPr>
        <dsp:cNvPr id="0" name=""/>
        <dsp:cNvSpPr/>
      </dsp:nvSpPr>
      <dsp:spPr>
        <a:xfrm>
          <a:off x="0" y="1057272"/>
          <a:ext cx="10515600" cy="3094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Dengue surveillance data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U.S. Centers for Disease Control and prevention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Department of Defense's Naval Medical Research Unit 6 and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Armed Forces Health Surveillance Center, in collaboration with the Peruvian government and U.S. universities.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Environmental and climate data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National Oceanic and Atmospheric Administration (NOAA), an agency of the U.S. Department of Commerce.</a:t>
          </a:r>
        </a:p>
      </dsp:txBody>
      <dsp:txXfrm>
        <a:off x="0" y="1057272"/>
        <a:ext cx="10515600" cy="3094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44EC5-47DD-4F5A-A456-C43979C5F08E}">
      <dsp:nvSpPr>
        <dsp:cNvPr id="0" name=""/>
        <dsp:cNvSpPr/>
      </dsp:nvSpPr>
      <dsp:spPr>
        <a:xfrm>
          <a:off x="0" y="104701"/>
          <a:ext cx="5009707" cy="631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Test set </a:t>
          </a:r>
        </a:p>
      </dsp:txBody>
      <dsp:txXfrm>
        <a:off x="30842" y="135543"/>
        <a:ext cx="4948023" cy="570116"/>
      </dsp:txXfrm>
    </dsp:sp>
    <dsp:sp modelId="{7998B254-2AC5-4E03-9D8F-FC53B7318D61}">
      <dsp:nvSpPr>
        <dsp:cNvPr id="0" name=""/>
        <dsp:cNvSpPr/>
      </dsp:nvSpPr>
      <dsp:spPr>
        <a:xfrm>
          <a:off x="0" y="736501"/>
          <a:ext cx="5009707" cy="195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5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San Juan and Iquitos have test data spanning 5 and 3 years respectively.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pure future hold-out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sequential and non-overlapping with any of the training data.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missing values</a:t>
          </a:r>
        </a:p>
      </dsp:txBody>
      <dsp:txXfrm>
        <a:off x="0" y="736501"/>
        <a:ext cx="5009707" cy="1956150"/>
      </dsp:txXfrm>
    </dsp:sp>
    <dsp:sp modelId="{B3B7EC22-1A76-47D5-BA07-C1EBB5D6D1DF}">
      <dsp:nvSpPr>
        <dsp:cNvPr id="0" name=""/>
        <dsp:cNvSpPr/>
      </dsp:nvSpPr>
      <dsp:spPr>
        <a:xfrm>
          <a:off x="0" y="2692651"/>
          <a:ext cx="5009707" cy="631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Goal</a:t>
          </a:r>
        </a:p>
      </dsp:txBody>
      <dsp:txXfrm>
        <a:off x="30842" y="2723493"/>
        <a:ext cx="4948023" cy="570116"/>
      </dsp:txXfrm>
    </dsp:sp>
    <dsp:sp modelId="{59A6B264-78B5-4D98-8DA9-001E161B397A}">
      <dsp:nvSpPr>
        <dsp:cNvPr id="0" name=""/>
        <dsp:cNvSpPr/>
      </dsp:nvSpPr>
      <dsp:spPr>
        <a:xfrm>
          <a:off x="0" y="3324451"/>
          <a:ext cx="5009707" cy="92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5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predict the total cases label for each (city, year, week of year) in the test set.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submit predictions for both cities.  </a:t>
          </a:r>
        </a:p>
      </dsp:txBody>
      <dsp:txXfrm>
        <a:off x="0" y="3324451"/>
        <a:ext cx="5009707" cy="922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930E9-033F-43AC-ADC1-3463A1DA2D24}">
      <dsp:nvSpPr>
        <dsp:cNvPr id="0" name=""/>
        <dsp:cNvSpPr/>
      </dsp:nvSpPr>
      <dsp:spPr>
        <a:xfrm>
          <a:off x="0" y="65445"/>
          <a:ext cx="3009900" cy="5929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dataset has two cities </a:t>
          </a:r>
        </a:p>
      </dsp:txBody>
      <dsp:txXfrm>
        <a:off x="28947" y="94392"/>
        <a:ext cx="2952006" cy="535082"/>
      </dsp:txXfrm>
    </dsp:sp>
    <dsp:sp modelId="{03FF0AFD-45C5-40DF-9472-43052F4168FF}">
      <dsp:nvSpPr>
        <dsp:cNvPr id="0" name=""/>
        <dsp:cNvSpPr/>
      </dsp:nvSpPr>
      <dsp:spPr>
        <a:xfrm>
          <a:off x="0" y="658422"/>
          <a:ext cx="3009900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San Juan, PR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Iquitos, Peru.  </a:t>
          </a:r>
        </a:p>
      </dsp:txBody>
      <dsp:txXfrm>
        <a:off x="0" y="658422"/>
        <a:ext cx="3009900" cy="491625"/>
      </dsp:txXfrm>
    </dsp:sp>
    <dsp:sp modelId="{3AC96955-F2B9-45E2-BFB0-573CA2A73B60}">
      <dsp:nvSpPr>
        <dsp:cNvPr id="0" name=""/>
        <dsp:cNvSpPr/>
      </dsp:nvSpPr>
      <dsp:spPr>
        <a:xfrm>
          <a:off x="0" y="1150047"/>
          <a:ext cx="3009900" cy="629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Hypothesis </a:t>
          </a:r>
        </a:p>
      </dsp:txBody>
      <dsp:txXfrm>
        <a:off x="30748" y="1180795"/>
        <a:ext cx="2948404" cy="568378"/>
      </dsp:txXfrm>
    </dsp:sp>
    <dsp:sp modelId="{718D4E2C-5061-406C-A756-F8DD1D0A19E2}">
      <dsp:nvSpPr>
        <dsp:cNvPr id="0" name=""/>
        <dsp:cNvSpPr/>
      </dsp:nvSpPr>
      <dsp:spPr>
        <a:xfrm>
          <a:off x="0" y="1779921"/>
          <a:ext cx="3009900" cy="648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rPr>
            <a:t>spread of dengue may follow different patterns between the two cities</a:t>
          </a:r>
        </a:p>
      </dsp:txBody>
      <dsp:txXfrm>
        <a:off x="0" y="1779921"/>
        <a:ext cx="3009900" cy="648944"/>
      </dsp:txXfrm>
    </dsp:sp>
    <dsp:sp modelId="{46FFA83E-CAAC-425F-9593-A185D7097A6D}">
      <dsp:nvSpPr>
        <dsp:cNvPr id="0" name=""/>
        <dsp:cNvSpPr/>
      </dsp:nvSpPr>
      <dsp:spPr>
        <a:xfrm>
          <a:off x="0" y="2428866"/>
          <a:ext cx="300990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divide the dataset train separate models for each city, </a:t>
          </a:r>
        </a:p>
      </dsp:txBody>
      <dsp:txXfrm>
        <a:off x="49240" y="2478106"/>
        <a:ext cx="2911420" cy="910206"/>
      </dsp:txXfrm>
    </dsp:sp>
    <dsp:sp modelId="{CD84EEF2-01BD-45B9-AB72-BF5FCA8CD0E1}">
      <dsp:nvSpPr>
        <dsp:cNvPr id="0" name=""/>
        <dsp:cNvSpPr/>
      </dsp:nvSpPr>
      <dsp:spPr>
        <a:xfrm>
          <a:off x="0" y="3492272"/>
          <a:ext cx="300990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join predictions before making our final submission.</a:t>
          </a:r>
        </a:p>
      </dsp:txBody>
      <dsp:txXfrm>
        <a:off x="49240" y="3541512"/>
        <a:ext cx="2911420" cy="910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F6657-7097-46C8-8C71-269C1F71E1B2}">
      <dsp:nvSpPr>
        <dsp:cNvPr id="0" name=""/>
        <dsp:cNvSpPr/>
      </dsp:nvSpPr>
      <dsp:spPr>
        <a:xfrm>
          <a:off x="0" y="241119"/>
          <a:ext cx="4733260" cy="702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Premise</a:t>
          </a:r>
        </a:p>
      </dsp:txBody>
      <dsp:txXfrm>
        <a:off x="34269" y="275388"/>
        <a:ext cx="4664722" cy="633462"/>
      </dsp:txXfrm>
    </dsp:sp>
    <dsp:sp modelId="{3ADED1F0-50B2-4397-B441-8B4B15BD0DA7}">
      <dsp:nvSpPr>
        <dsp:cNvPr id="0" name=""/>
        <dsp:cNvSpPr/>
      </dsp:nvSpPr>
      <dsp:spPr>
        <a:xfrm>
          <a:off x="0" y="943119"/>
          <a:ext cx="4733260" cy="31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8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numerous models provide better accuracy than any single model.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ensemble models have better predictive power than single models when dengue incidence in a city are estimated using a dengue prediction model of that city together with its surrounding cities.</a:t>
          </a:r>
        </a:p>
      </dsp:txBody>
      <dsp:txXfrm>
        <a:off x="0" y="943119"/>
        <a:ext cx="4733260" cy="3167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1D03A-1F5D-45A8-A2E9-CBE60690DE66}">
      <dsp:nvSpPr>
        <dsp:cNvPr id="0" name=""/>
        <dsp:cNvSpPr/>
      </dsp:nvSpPr>
      <dsp:spPr>
        <a:xfrm>
          <a:off x="0" y="0"/>
          <a:ext cx="6628808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Core Competency: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Evidence-based Approaches to Public Health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134" y="17134"/>
        <a:ext cx="6594540" cy="316732"/>
      </dsp:txXfrm>
    </dsp:sp>
    <dsp:sp modelId="{68D5E29F-DAB0-4993-AFE2-BC3C4EEF2129}">
      <dsp:nvSpPr>
        <dsp:cNvPr id="0" name=""/>
        <dsp:cNvSpPr/>
      </dsp:nvSpPr>
      <dsp:spPr>
        <a:xfrm>
          <a:off x="0" y="365737"/>
          <a:ext cx="6628808" cy="1273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Apply epidemiological methods to the breadth of settings and situations in public health practice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Select quantitative and qualitative data collection methods appropriate for a given public health context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Analyze quantitative and qualitative data using biostatistics, informatics, computer-based programming and software, as appropriate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Interpret results of data analysis for public health research, policy or practice</a:t>
          </a:r>
        </a:p>
      </dsp:txBody>
      <dsp:txXfrm>
        <a:off x="0" y="365737"/>
        <a:ext cx="6628808" cy="1273050"/>
      </dsp:txXfrm>
    </dsp:sp>
    <dsp:sp modelId="{4A7AECCC-B3E2-4E74-9CD1-698A18F96A6F}">
      <dsp:nvSpPr>
        <dsp:cNvPr id="0" name=""/>
        <dsp:cNvSpPr/>
      </dsp:nvSpPr>
      <dsp:spPr>
        <a:xfrm>
          <a:off x="0" y="1638787"/>
          <a:ext cx="6628808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C000">
                  <a:lumMod val="60000"/>
                  <a:lumOff val="4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Core Competency: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Public Health &amp; Health Care Systems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134" y="1655921"/>
        <a:ext cx="6594540" cy="316732"/>
      </dsp:txXfrm>
    </dsp:sp>
    <dsp:sp modelId="{F7F51C04-83CD-454D-A0A3-04F3862C5093}">
      <dsp:nvSpPr>
        <dsp:cNvPr id="0" name=""/>
        <dsp:cNvSpPr/>
      </dsp:nvSpPr>
      <dsp:spPr>
        <a:xfrm>
          <a:off x="0" y="1989787"/>
          <a:ext cx="662880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Compare the organization, structure and function of health care, public health and regulatory systems across national and international settings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Discuss the means by which structural bias, social inequities and racism undermine health and create challenges to achieving health equity at organizational, community and societal levels</a:t>
          </a:r>
        </a:p>
      </dsp:txBody>
      <dsp:txXfrm>
        <a:off x="0" y="1989787"/>
        <a:ext cx="6628808" cy="869400"/>
      </dsp:txXfrm>
    </dsp:sp>
    <dsp:sp modelId="{AD5AB587-FFAB-45F2-B776-6D4247949C10}">
      <dsp:nvSpPr>
        <dsp:cNvPr id="0" name=""/>
        <dsp:cNvSpPr/>
      </dsp:nvSpPr>
      <dsp:spPr>
        <a:xfrm>
          <a:off x="0" y="2859187"/>
          <a:ext cx="6628808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C000">
                  <a:lumMod val="60000"/>
                  <a:lumOff val="4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Core Competency: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Planning &amp; Management to Promote Health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134" y="2876321"/>
        <a:ext cx="6594540" cy="316732"/>
      </dsp:txXfrm>
    </dsp:sp>
    <dsp:sp modelId="{A58F0B04-F529-4D2A-B8CC-4C8D5B103C0E}">
      <dsp:nvSpPr>
        <dsp:cNvPr id="0" name=""/>
        <dsp:cNvSpPr/>
      </dsp:nvSpPr>
      <dsp:spPr>
        <a:xfrm>
          <a:off x="0" y="3210187"/>
          <a:ext cx="6628808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Assess population needs, assets and capacities that affect communities’ health</a:t>
          </a:r>
        </a:p>
      </dsp:txBody>
      <dsp:txXfrm>
        <a:off x="0" y="3210187"/>
        <a:ext cx="6628808" cy="248400"/>
      </dsp:txXfrm>
    </dsp:sp>
    <dsp:sp modelId="{B438F250-E385-4FC8-8FCC-32B92AC9593A}">
      <dsp:nvSpPr>
        <dsp:cNvPr id="0" name=""/>
        <dsp:cNvSpPr/>
      </dsp:nvSpPr>
      <dsp:spPr>
        <a:xfrm>
          <a:off x="0" y="3458587"/>
          <a:ext cx="6628808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MPH Concentration Competencies: </a:t>
          </a: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Biostatistics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134" y="3475721"/>
        <a:ext cx="6594540" cy="316732"/>
      </dsp:txXfrm>
    </dsp:sp>
    <dsp:sp modelId="{311B02B7-B195-42BB-86D3-61CA09F2C329}">
      <dsp:nvSpPr>
        <dsp:cNvPr id="0" name=""/>
        <dsp:cNvSpPr/>
      </dsp:nvSpPr>
      <dsp:spPr>
        <a:xfrm>
          <a:off x="0" y="3809587"/>
          <a:ext cx="6628808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Developed and refined skills in ML methods.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using several R-programming packages: caret, 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bartMachine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, mice, 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Rcurl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,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Using SAS/JMP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Gained better understanding of predictive modeling</a:t>
          </a:r>
        </a:p>
      </dsp:txBody>
      <dsp:txXfrm>
        <a:off x="0" y="3809587"/>
        <a:ext cx="6628808" cy="77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77441-B3A9-405E-A095-798C5020257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DA67-D9BE-4F4C-9B97-E82683231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3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Multivariate Imputation by Chained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0DA67-D9BE-4F4C-9B97-E82683231D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4F5A-A92B-4ED0-BDF2-287CFFEC9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B9E1D-E56E-48EE-BB31-7ABB68DB1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85464-D9C8-41F6-A3FB-3D9DFB70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7F3EE-1B42-42A7-9377-B8EB38D57EF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EA8B-C717-49B6-B8DC-B0B85AD2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14995-3CEC-4C6D-B7D9-81EA01D0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9F43-8B48-4113-83E7-61A97070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A8CD0-50E7-4C08-892D-A70D2AD1D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5973B-C4D5-41E2-AA69-27EBA45AC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B11F-280B-4A79-BE40-E88BF8623CCB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5F3EA-73A5-4ABF-83C3-53BFC806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4B632-6877-457D-9007-BDA7DF25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17BDC-AC1E-482C-892C-277FFAD1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C8322-E965-40B3-A7AA-23D2834A8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3DB11-BEEC-4736-8840-67104C9B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CD01-130A-4588-9327-F03F0495D03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7BEC-463A-4BA3-A424-5D907558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93087-90B7-4701-B619-AE35B112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0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56FA-9FCC-4F79-AFA1-9EA103129114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94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BA1-5547-4192-B8D8-245D6E4B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7AAB-B8F5-4A1C-BE23-A439B9EE8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F501-7BC8-48B8-BF28-0580B858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B6BD-660D-442A-82C4-F92C7EE5C610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77B6C-7446-4357-880B-5324DFCB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EE1EE-CD7D-48C0-BA35-6F2046FD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9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7CF4-9697-4C0F-9C4D-A5888319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51EF9-98EE-4C1E-B99E-47361FC95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42C1-703B-42C2-9FD7-4D93FCC1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1C04-0DEB-4BB1-9625-78905C27143F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28816-45C9-4273-8B99-E656A729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C0C8-DD0D-4671-BC1B-6EF5B201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7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DEEC-6127-4B6F-A83D-33C916AE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2547-A679-4113-AA2F-109E72EAF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BFA21-D119-4FEA-9891-F7461A35B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25FCE-A4A2-42D0-84A1-6C3A5CA0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1C8C-499D-4197-BD1F-03756105EBD7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161D-AB69-481B-8E3E-01658A48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A5123-0677-46A0-B0FD-02149141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9A14-C2E4-44D4-95C0-84E048CD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9C09C-0A8E-4E82-8E6D-289C88E8F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61F0A-C02C-49F8-B7F9-43A613EC6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33E40-1CDC-4464-8822-355FACBC8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4263F-E8CA-407F-9EDE-B540FC14F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42491-F32B-4B77-B8EA-A342E1D6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061D-5B3D-40F1-94A1-1073DF0A3AF3}" type="datetime1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B456B-60B6-4803-A1FE-F13A0E9E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F4B5A-29F3-4134-B781-DF8D3BB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B55F-087C-43E7-88C0-13EB5F93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C0418-830B-458C-8ABF-56FB5DE8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5B98-EC4C-4452-BF34-AACE8579A787}" type="datetime1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168B8-BDFF-46CB-A232-DB3116F4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21EA4-F397-4BED-A07E-9A9E53BE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6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CB518-7678-493B-9C25-D303477D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0D0E-5CF1-4674-94BE-C20399E41315}" type="datetime1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8AD31-E1F8-492A-A2CF-B68F3B63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F5B2-6E5A-43D1-ABCA-043A06F7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6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CEEC-6C73-4162-A40E-05C668AC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21B5-3CCC-45BB-A6E6-35C14058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D4FCA-4593-4B63-B9F5-0CCDD1E5F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4E3E3-2AA7-4DC5-BBDE-6B831034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B38A-E6FE-4029-97AF-5044D43D410A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8DE97-3EDF-443C-90A2-B275D252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35D0F-D6A1-4CCC-AF2E-E6ADF4AC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EB9C-7A34-4B61-A342-A11898A2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DBEFF-89F7-49A6-B692-0819FFF34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6D7D7-49E9-4124-AE70-B35B5C2F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4BE43-EC65-4D8F-A58A-F2F5347A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608A-2FC4-4814-9001-BD339C3D6109}" type="datetime1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F922-972E-4DF4-AE7C-85B4BF10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4F73A-3517-4039-9FB3-815D2917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0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DE84D-3616-4CD3-9126-22542C5F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13105-0B2E-4243-8121-EBDF478C8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5914-1D8A-4757-944F-D1C5DB3A3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98E1B-20C4-4233-A8A9-307D9D183B22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348C-9C06-4B84-890D-A2AF5A508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E2830-489B-42B3-9899-47323F95A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F877E-4F78-404D-A229-449B0599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2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9AE5-E9A3-480C-96D6-F77A94B35B4A}" type="datetime1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t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drivendata.org/users/singhuh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drivendata.org/competitions/2/warm-up-predict-blood-donations/submission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7ECF-D073-4B3C-B288-AEE84C44F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946297"/>
            <a:ext cx="9144000" cy="2227521"/>
          </a:xfr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dobe Garamond Pro" panose="02020502060506020403" pitchFamily="18" charset="0"/>
              </a:rPr>
              <a:t>Culminating Experience </a:t>
            </a:r>
            <a:b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dobe Garamond Pro" panose="02020502060506020403" pitchFamily="18" charset="0"/>
              </a:rPr>
            </a:b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dobe Garamond Pro" panose="02020502060506020403" pitchFamily="18" charset="0"/>
              </a:rPr>
              <a:t>Final Project</a:t>
            </a:r>
            <a:br>
              <a:rPr lang="en-US" sz="6600" dirty="0">
                <a:solidFill>
                  <a:schemeClr val="bg1"/>
                </a:solidFill>
                <a:latin typeface="Adobe Garamond Pro" panose="02020502060506020403" pitchFamily="18" charset="0"/>
              </a:rPr>
            </a:br>
            <a:r>
              <a:rPr lang="en-US" sz="4400" dirty="0">
                <a:solidFill>
                  <a:schemeClr val="bg1"/>
                </a:solidFill>
                <a:latin typeface="Adobe Garamond Pro" panose="02020502060506020403" pitchFamily="18" charset="0"/>
              </a:rPr>
              <a:t>Prediction of Local Epidemics of Dengue Fever</a:t>
            </a:r>
            <a:endParaRPr lang="en-US" sz="6600" dirty="0">
              <a:solidFill>
                <a:srgbClr val="FFC000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76A6B-0A6C-4F32-A949-430DA6912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280144"/>
            <a:ext cx="8757684" cy="1621465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MPH Program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Biostatistics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2018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Umesh Singh</a:t>
            </a:r>
          </a:p>
        </p:txBody>
      </p:sp>
    </p:spTree>
    <p:extLst>
      <p:ext uri="{BB962C8B-B14F-4D97-AF65-F5344CB8AC3E}">
        <p14:creationId xmlns:p14="http://schemas.microsoft.com/office/powerpoint/2010/main" val="376616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7DAE-311A-4B0D-A9B3-FE401610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00A397-6438-44C1-AECC-9803BE1F7754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CAAD-9BDE-4136-9779-6BA35668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700"/>
            <a:ext cx="10515600" cy="1169988"/>
          </a:xfrm>
        </p:spPr>
        <p:txBody>
          <a:bodyPr/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DengAI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Predicting Disease Spread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B02E20-3FFC-412A-868A-41CF60338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1224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21A4E-13D9-4BB9-8D82-3D7DEB08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11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18FA55-22E2-41FF-89E0-1186EFC5F233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29269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C1DD2-AF76-4F6D-96DD-041B2CB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12</a:t>
            </a:fld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A8AE7A0-5B0F-480B-B308-E0F902D9F260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7A2AA0-0FD2-4FAF-BA02-5AA543003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091"/>
          <a:stretch/>
        </p:blipFill>
        <p:spPr>
          <a:xfrm>
            <a:off x="2708769" y="800100"/>
            <a:ext cx="9661031" cy="4940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1D60-745F-4800-BE56-C3E3986F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13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025C99F-B7AA-451A-9A83-C9DED5F72E34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7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3D347-1846-4DF8-95FA-42C9C26F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14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923014-4961-47E4-91CF-03037E399311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6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A475E-487A-47A7-B7FF-409EC664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85" y="1003300"/>
            <a:ext cx="6108088" cy="5308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FD2F0-0B3A-463D-BB64-8329C2F1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15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252AD45-D0EE-4DAF-816B-E6E66C41B3E4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2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0956D7A-AADC-4DBF-A8E2-4A8FFDD7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18" y="1767709"/>
            <a:ext cx="6551513" cy="4130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4AF7A-F5EE-4AAA-851D-0438030D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16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56454C-C5C1-4D8F-90B1-0F2BDADFAA2F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8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A2AA0-0FD2-4FAF-BA02-5AA543003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1" b="6766"/>
          <a:stretch/>
        </p:blipFill>
        <p:spPr>
          <a:xfrm>
            <a:off x="3953369" y="959168"/>
            <a:ext cx="8111631" cy="52755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CAC1C-5DAA-4385-B6FB-312104B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17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0FC71F-6992-43D1-95FE-CBBB64C238A6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2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5419-A13D-4939-B27B-4EE67C0F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Description and Plan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D2D277-02BB-4CE3-85CA-437820CF8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195920"/>
              </p:ext>
            </p:extLst>
          </p:nvPr>
        </p:nvGraphicFramePr>
        <p:xfrm>
          <a:off x="763772" y="1485383"/>
          <a:ext cx="50097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8F4BC-9E5A-49C5-9C7D-D078DC36866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55" y="1409272"/>
            <a:ext cx="5788164" cy="476769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F387678-0C02-4DAF-917A-8053503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18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497A84-2E26-4C72-B54C-13C8B6B608FD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1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44F989F-FFD7-4937-9D19-4BC0EBDB9481}"/>
              </a:ext>
            </a:extLst>
          </p:cNvPr>
          <p:cNvSpPr/>
          <p:nvPr/>
        </p:nvSpPr>
        <p:spPr>
          <a:xfrm>
            <a:off x="5101717" y="2234306"/>
            <a:ext cx="2271547" cy="3756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68D019-1885-4CC2-9A15-2D377388C981}"/>
              </a:ext>
            </a:extLst>
          </p:cNvPr>
          <p:cNvSpPr/>
          <p:nvPr/>
        </p:nvSpPr>
        <p:spPr>
          <a:xfrm>
            <a:off x="3809182" y="2880892"/>
            <a:ext cx="1721922" cy="581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9B1853-0EDA-47D0-A608-9808435909CA}"/>
              </a:ext>
            </a:extLst>
          </p:cNvPr>
          <p:cNvSpPr/>
          <p:nvPr/>
        </p:nvSpPr>
        <p:spPr>
          <a:xfrm>
            <a:off x="6970770" y="2880892"/>
            <a:ext cx="1721922" cy="581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5C8DFC-0584-4D24-9F80-91D6DF5AC0C8}"/>
              </a:ext>
            </a:extLst>
          </p:cNvPr>
          <p:cNvSpPr/>
          <p:nvPr/>
        </p:nvSpPr>
        <p:spPr>
          <a:xfrm>
            <a:off x="2786324" y="3736318"/>
            <a:ext cx="1721922" cy="375615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Classification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39E3BA-0470-4A58-BCDA-FBAC445EF378}"/>
              </a:ext>
            </a:extLst>
          </p:cNvPr>
          <p:cNvSpPr/>
          <p:nvPr/>
        </p:nvSpPr>
        <p:spPr>
          <a:xfrm>
            <a:off x="4881979" y="3736318"/>
            <a:ext cx="1721922" cy="375615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Regression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326F613-6EBC-4258-89F6-E029FCB15515}"/>
              </a:ext>
            </a:extLst>
          </p:cNvPr>
          <p:cNvSpPr/>
          <p:nvPr/>
        </p:nvSpPr>
        <p:spPr>
          <a:xfrm>
            <a:off x="6970770" y="3736317"/>
            <a:ext cx="1721922" cy="375616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Clustering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9A8475E1-1951-4748-8136-8574CE612830}"/>
              </a:ext>
            </a:extLst>
          </p:cNvPr>
          <p:cNvSpPr/>
          <p:nvPr/>
        </p:nvSpPr>
        <p:spPr>
          <a:xfrm>
            <a:off x="2783332" y="4281117"/>
            <a:ext cx="1721922" cy="210588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Discriminant Analysis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E7123D-A4B0-452E-A005-317C9F1FBA63}"/>
              </a:ext>
            </a:extLst>
          </p:cNvPr>
          <p:cNvSpPr/>
          <p:nvPr/>
        </p:nvSpPr>
        <p:spPr>
          <a:xfrm>
            <a:off x="2793189" y="4552439"/>
            <a:ext cx="1721922" cy="2105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Naïve Bayes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561703-BC38-445E-9DF4-FA5A959A04AC}"/>
              </a:ext>
            </a:extLst>
          </p:cNvPr>
          <p:cNvSpPr/>
          <p:nvPr/>
        </p:nvSpPr>
        <p:spPr>
          <a:xfrm>
            <a:off x="2794608" y="4825220"/>
            <a:ext cx="1721922" cy="21058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Nearest Neighbor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A7FF41B-CD16-46C0-8518-B724F2CFAA48}"/>
              </a:ext>
            </a:extLst>
          </p:cNvPr>
          <p:cNvSpPr/>
          <p:nvPr/>
        </p:nvSpPr>
        <p:spPr>
          <a:xfrm>
            <a:off x="2803046" y="5092784"/>
            <a:ext cx="1721922" cy="210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7C4645A-1F79-41D6-AA75-154E8752FC8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332" y="1961733"/>
            <a:ext cx="270970" cy="1567348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93270E1-BEAD-46EB-99C0-5789B14B70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16200000" flipH="1">
            <a:off x="6899126" y="1948287"/>
            <a:ext cx="270970" cy="1594240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FA48BDF-0578-4D6C-8B69-A4B9153423B0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 rot="5400000">
            <a:off x="4021947" y="3088121"/>
            <a:ext cx="273535" cy="1022858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D93F5D-3FB0-44B0-A391-B87CE5C5A2C9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 rot="16200000" flipH="1">
            <a:off x="5069774" y="3063151"/>
            <a:ext cx="273535" cy="1072797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E1D990-6513-4B04-8DDB-591CE486951B}"/>
              </a:ext>
            </a:extLst>
          </p:cNvPr>
          <p:cNvSpPr/>
          <p:nvPr/>
        </p:nvSpPr>
        <p:spPr>
          <a:xfrm>
            <a:off x="6970770" y="4281117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K-means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15D895E-B9B4-4F48-A8C0-CB973D21F53E}"/>
              </a:ext>
            </a:extLst>
          </p:cNvPr>
          <p:cNvSpPr/>
          <p:nvPr/>
        </p:nvSpPr>
        <p:spPr>
          <a:xfrm>
            <a:off x="6970770" y="4569315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Hierarchical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81FD29C-6B66-4174-BE4B-742E4429E6F2}"/>
              </a:ext>
            </a:extLst>
          </p:cNvPr>
          <p:cNvSpPr/>
          <p:nvPr/>
        </p:nvSpPr>
        <p:spPr>
          <a:xfrm>
            <a:off x="6970770" y="4868078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Gaussian mixture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677508B-8018-4A2C-AC12-660DD9943C29}"/>
              </a:ext>
            </a:extLst>
          </p:cNvPr>
          <p:cNvSpPr/>
          <p:nvPr/>
        </p:nvSpPr>
        <p:spPr>
          <a:xfrm>
            <a:off x="6970770" y="5163560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Hidden Markov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4FC743A-2994-41BA-86F7-EDC63D7EA904}"/>
              </a:ext>
            </a:extLst>
          </p:cNvPr>
          <p:cNvSpPr/>
          <p:nvPr/>
        </p:nvSpPr>
        <p:spPr>
          <a:xfrm>
            <a:off x="6970770" y="5459042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F9B8E67-0DF5-43CC-B4AB-35E95830C9D9}"/>
              </a:ext>
            </a:extLst>
          </p:cNvPr>
          <p:cNvSpPr/>
          <p:nvPr/>
        </p:nvSpPr>
        <p:spPr>
          <a:xfrm>
            <a:off x="4890284" y="4278645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Linear Reg, GLM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D2490E-3575-4F5B-A81E-6895174F8A76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7831731" y="3462783"/>
            <a:ext cx="0" cy="2735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109D9FA-14DB-43D1-8B5F-C3ECFF5AEE3B}"/>
              </a:ext>
            </a:extLst>
          </p:cNvPr>
          <p:cNvSpPr/>
          <p:nvPr/>
        </p:nvSpPr>
        <p:spPr>
          <a:xfrm>
            <a:off x="4890284" y="4568995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SVR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CD2E1C-BA78-43B1-9ACF-4F6719411771}"/>
              </a:ext>
            </a:extLst>
          </p:cNvPr>
          <p:cNvSpPr/>
          <p:nvPr/>
        </p:nvSpPr>
        <p:spPr>
          <a:xfrm>
            <a:off x="4890284" y="4857193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Ensemble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0E97513-74AB-4015-AB7A-405D5923A0E0}"/>
              </a:ext>
            </a:extLst>
          </p:cNvPr>
          <p:cNvSpPr/>
          <p:nvPr/>
        </p:nvSpPr>
        <p:spPr>
          <a:xfrm>
            <a:off x="4890284" y="5145391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Decision Trees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4B4139-F218-46B2-A88D-F349C5D52D3E}"/>
              </a:ext>
            </a:extLst>
          </p:cNvPr>
          <p:cNvSpPr/>
          <p:nvPr/>
        </p:nvSpPr>
        <p:spPr>
          <a:xfrm>
            <a:off x="4890284" y="5435456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E30C6F2-8229-461F-85F0-F9F7E1AC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 (ML) Algorithms </a:t>
            </a:r>
            <a:br>
              <a:rPr lang="en-US" dirty="0"/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Used To Predict the Number of Cases Per Week in the Test 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FC7CF05-31D5-4EB0-9D7C-7CA44AA3446E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44B8-678E-4CFF-A506-A604C398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333"/>
            <a:ext cx="10515600" cy="8222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Kelvetica Nobis" panose="02000500000000000000" pitchFamily="2" charset="0"/>
              </a:rPr>
              <a:t>DengAI</a:t>
            </a:r>
            <a:r>
              <a:rPr lang="en-US" sz="4000" b="1" dirty="0">
                <a:solidFill>
                  <a:schemeClr val="bg1"/>
                </a:solidFill>
                <a:latin typeface="Kelvetica Nobis" panose="02000500000000000000" pitchFamily="2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Kelvetica Nobis" panose="02000500000000000000" pitchFamily="2" charset="0"/>
              </a:rPr>
              <a:t>Predicting Disease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7DA0-055B-466C-B8D0-6DFB9494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3936"/>
            <a:ext cx="10515600" cy="44037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  <a:latin typeface="Helvetica" panose="020B0500000000000000" pitchFamily="34" charset="0"/>
              </a:rPr>
              <a:t>Can you predict local epidemics of dengue fever?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70CFF-71BF-4D1A-8247-7DEF0CCADC21}"/>
              </a:ext>
            </a:extLst>
          </p:cNvPr>
          <p:cNvSpPr/>
          <p:nvPr/>
        </p:nvSpPr>
        <p:spPr>
          <a:xfrm>
            <a:off x="5750208" y="1263879"/>
            <a:ext cx="5888600" cy="440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elvetica Nobis" panose="02000500000000000000" pitchFamily="2" charset="0"/>
                <a:ea typeface="+mn-ea"/>
                <a:cs typeface="Segoe UI Light" panose="020B0502040204020203" pitchFamily="34" charset="0"/>
              </a:rPr>
              <a:t>HOSTED BY DRIVENDATA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A075A-F407-4D65-9485-9038FCB51AC9}"/>
              </a:ext>
            </a:extLst>
          </p:cNvPr>
          <p:cNvSpPr/>
          <p:nvPr/>
        </p:nvSpPr>
        <p:spPr>
          <a:xfrm>
            <a:off x="1436915" y="1634781"/>
            <a:ext cx="8972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https://www.drivendata.org/competitions/44/dengai-predicting-disease-spread/page/80/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6E8B6-9211-4BD4-B365-0A03C51D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6500" y="6416631"/>
            <a:ext cx="2743200" cy="365125"/>
          </a:xfrm>
        </p:spPr>
        <p:txBody>
          <a:bodyPr/>
          <a:lstStyle/>
          <a:p>
            <a:fld id="{F87F877E-4F78-404D-A229-449B05995EF9}" type="slidenum">
              <a:rPr lang="en-US" sz="240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CC8D-5FE8-4292-933E-D884B2A6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 (ML) Algorithms </a:t>
            </a:r>
            <a:br>
              <a:rPr lang="en-US" dirty="0"/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Used To Predict the Number of Cases Per Week in the Test 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4F989F-FFD7-4937-9D19-4BC0EBDB9481}"/>
              </a:ext>
            </a:extLst>
          </p:cNvPr>
          <p:cNvSpPr/>
          <p:nvPr/>
        </p:nvSpPr>
        <p:spPr>
          <a:xfrm>
            <a:off x="5101717" y="2234306"/>
            <a:ext cx="2271547" cy="3756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68D019-1885-4CC2-9A15-2D377388C981}"/>
              </a:ext>
            </a:extLst>
          </p:cNvPr>
          <p:cNvSpPr/>
          <p:nvPr/>
        </p:nvSpPr>
        <p:spPr>
          <a:xfrm>
            <a:off x="3809182" y="2880892"/>
            <a:ext cx="1721922" cy="581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9B1853-0EDA-47D0-A608-9808435909CA}"/>
              </a:ext>
            </a:extLst>
          </p:cNvPr>
          <p:cNvSpPr/>
          <p:nvPr/>
        </p:nvSpPr>
        <p:spPr>
          <a:xfrm>
            <a:off x="6970770" y="2880892"/>
            <a:ext cx="1721922" cy="581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5C8DFC-0584-4D24-9F80-91D6DF5AC0C8}"/>
              </a:ext>
            </a:extLst>
          </p:cNvPr>
          <p:cNvSpPr/>
          <p:nvPr/>
        </p:nvSpPr>
        <p:spPr>
          <a:xfrm>
            <a:off x="2786324" y="3736318"/>
            <a:ext cx="1721922" cy="375615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Classification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39E3BA-0470-4A58-BCDA-FBAC445EF378}"/>
              </a:ext>
            </a:extLst>
          </p:cNvPr>
          <p:cNvSpPr/>
          <p:nvPr/>
        </p:nvSpPr>
        <p:spPr>
          <a:xfrm>
            <a:off x="4881979" y="3736318"/>
            <a:ext cx="1721922" cy="375615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Regression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326F613-6EBC-4258-89F6-E029FCB15515}"/>
              </a:ext>
            </a:extLst>
          </p:cNvPr>
          <p:cNvSpPr/>
          <p:nvPr/>
        </p:nvSpPr>
        <p:spPr>
          <a:xfrm>
            <a:off x="6970770" y="3736317"/>
            <a:ext cx="1721922" cy="375616"/>
          </a:xfrm>
          <a:prstGeom prst="roundRect">
            <a:avLst/>
          </a:prstGeom>
          <a:solidFill>
            <a:srgbClr val="2683C6">
              <a:lumMod val="50000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Clustering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9A8475E1-1951-4748-8136-8574CE612830}"/>
              </a:ext>
            </a:extLst>
          </p:cNvPr>
          <p:cNvSpPr/>
          <p:nvPr/>
        </p:nvSpPr>
        <p:spPr>
          <a:xfrm>
            <a:off x="2783332" y="4281117"/>
            <a:ext cx="1721922" cy="210588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Discriminant Analysis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E7123D-A4B0-452E-A005-317C9F1FBA63}"/>
              </a:ext>
            </a:extLst>
          </p:cNvPr>
          <p:cNvSpPr/>
          <p:nvPr/>
        </p:nvSpPr>
        <p:spPr>
          <a:xfrm>
            <a:off x="2793189" y="4552439"/>
            <a:ext cx="1721922" cy="2105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Naïve Bayes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561703-BC38-445E-9DF4-FA5A959A04AC}"/>
              </a:ext>
            </a:extLst>
          </p:cNvPr>
          <p:cNvSpPr/>
          <p:nvPr/>
        </p:nvSpPr>
        <p:spPr>
          <a:xfrm>
            <a:off x="2794608" y="4825220"/>
            <a:ext cx="1721922" cy="21058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Nearest Neighbor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A7FF41B-CD16-46C0-8518-B724F2CFAA48}"/>
              </a:ext>
            </a:extLst>
          </p:cNvPr>
          <p:cNvSpPr/>
          <p:nvPr/>
        </p:nvSpPr>
        <p:spPr>
          <a:xfrm>
            <a:off x="2803046" y="5092784"/>
            <a:ext cx="1721922" cy="210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7C4645A-1F79-41D6-AA75-154E8752FC8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332" y="1961733"/>
            <a:ext cx="270970" cy="1567348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93270E1-BEAD-46EB-99C0-5789B14B707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16200000" flipH="1">
            <a:off x="6899126" y="1948287"/>
            <a:ext cx="270970" cy="1594240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FA48BDF-0578-4D6C-8B69-A4B9153423B0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 rot="5400000">
            <a:off x="4021947" y="3088121"/>
            <a:ext cx="273535" cy="1022858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D93F5D-3FB0-44B0-A391-B87CE5C5A2C9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 rot="16200000" flipH="1">
            <a:off x="5069774" y="3063151"/>
            <a:ext cx="273535" cy="1072797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E1D990-6513-4B04-8DDB-591CE486951B}"/>
              </a:ext>
            </a:extLst>
          </p:cNvPr>
          <p:cNvSpPr/>
          <p:nvPr/>
        </p:nvSpPr>
        <p:spPr>
          <a:xfrm>
            <a:off x="6970770" y="4281117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K-means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15D895E-B9B4-4F48-A8C0-CB973D21F53E}"/>
              </a:ext>
            </a:extLst>
          </p:cNvPr>
          <p:cNvSpPr/>
          <p:nvPr/>
        </p:nvSpPr>
        <p:spPr>
          <a:xfrm>
            <a:off x="6970770" y="4569315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Hierarchical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81FD29C-6B66-4174-BE4B-742E4429E6F2}"/>
              </a:ext>
            </a:extLst>
          </p:cNvPr>
          <p:cNvSpPr/>
          <p:nvPr/>
        </p:nvSpPr>
        <p:spPr>
          <a:xfrm>
            <a:off x="6970770" y="4868078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Gaussian mixture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677508B-8018-4A2C-AC12-660DD9943C29}"/>
              </a:ext>
            </a:extLst>
          </p:cNvPr>
          <p:cNvSpPr/>
          <p:nvPr/>
        </p:nvSpPr>
        <p:spPr>
          <a:xfrm>
            <a:off x="6970770" y="5163560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Hidden Markov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4FC743A-2994-41BA-86F7-EDC63D7EA904}"/>
              </a:ext>
            </a:extLst>
          </p:cNvPr>
          <p:cNvSpPr/>
          <p:nvPr/>
        </p:nvSpPr>
        <p:spPr>
          <a:xfrm>
            <a:off x="6970770" y="5459042"/>
            <a:ext cx="1721922" cy="22559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F9B8E67-0DF5-43CC-B4AB-35E95830C9D9}"/>
              </a:ext>
            </a:extLst>
          </p:cNvPr>
          <p:cNvSpPr/>
          <p:nvPr/>
        </p:nvSpPr>
        <p:spPr>
          <a:xfrm>
            <a:off x="4890284" y="4278645"/>
            <a:ext cx="1721922" cy="22559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Linear Reg, GLM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D2490E-3575-4F5B-A81E-6895174F8A76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7831731" y="3462783"/>
            <a:ext cx="0" cy="2735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109D9FA-14DB-43D1-8B5F-C3ECFF5AEE3B}"/>
              </a:ext>
            </a:extLst>
          </p:cNvPr>
          <p:cNvSpPr/>
          <p:nvPr/>
        </p:nvSpPr>
        <p:spPr>
          <a:xfrm>
            <a:off x="4890284" y="4568995"/>
            <a:ext cx="1721922" cy="22559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SVR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CD2E1C-BA78-43B1-9ACF-4F6719411771}"/>
              </a:ext>
            </a:extLst>
          </p:cNvPr>
          <p:cNvSpPr/>
          <p:nvPr/>
        </p:nvSpPr>
        <p:spPr>
          <a:xfrm>
            <a:off x="4890284" y="4857193"/>
            <a:ext cx="1721922" cy="22559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Ensemble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0E97513-74AB-4015-AB7A-405D5923A0E0}"/>
              </a:ext>
            </a:extLst>
          </p:cNvPr>
          <p:cNvSpPr/>
          <p:nvPr/>
        </p:nvSpPr>
        <p:spPr>
          <a:xfrm>
            <a:off x="4890284" y="5145391"/>
            <a:ext cx="1721922" cy="22559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Decision Trees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4B4139-F218-46B2-A88D-F349C5D52D3E}"/>
              </a:ext>
            </a:extLst>
          </p:cNvPr>
          <p:cNvSpPr/>
          <p:nvPr/>
        </p:nvSpPr>
        <p:spPr>
          <a:xfrm>
            <a:off x="4890284" y="5435456"/>
            <a:ext cx="1721922" cy="22559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Neural Networks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FCC25A5E-12D6-47F9-884E-9091E76981F2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B366-1C5F-493C-9E17-5B4240A9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026"/>
            <a:ext cx="10515600" cy="1325563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Description of the ML Algorithms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CFEC755E-C3F4-4539-AE9D-4DA67AFBE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405611"/>
              </p:ext>
            </p:extLst>
          </p:nvPr>
        </p:nvGraphicFramePr>
        <p:xfrm>
          <a:off x="838201" y="1621626"/>
          <a:ext cx="10515599" cy="4638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7557">
                  <a:extLst>
                    <a:ext uri="{9D8B030D-6E8A-4147-A177-3AD203B41FA5}">
                      <a16:colId xmlns:a16="http://schemas.microsoft.com/office/drawing/2014/main" val="240344919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213020653"/>
                    </a:ext>
                  </a:extLst>
                </a:gridCol>
                <a:gridCol w="3005203">
                  <a:extLst>
                    <a:ext uri="{9D8B030D-6E8A-4147-A177-3AD203B41FA5}">
                      <a16:colId xmlns:a16="http://schemas.microsoft.com/office/drawing/2014/main" val="1203198748"/>
                    </a:ext>
                  </a:extLst>
                </a:gridCol>
                <a:gridCol w="2391338">
                  <a:extLst>
                    <a:ext uri="{9D8B030D-6E8A-4147-A177-3AD203B41FA5}">
                      <a16:colId xmlns:a16="http://schemas.microsoft.com/office/drawing/2014/main" val="491338313"/>
                    </a:ext>
                  </a:extLst>
                </a:gridCol>
                <a:gridCol w="2969510">
                  <a:extLst>
                    <a:ext uri="{9D8B030D-6E8A-4147-A177-3AD203B41FA5}">
                      <a16:colId xmlns:a16="http://schemas.microsoft.com/office/drawing/2014/main" val="828826639"/>
                    </a:ext>
                  </a:extLst>
                </a:gridCol>
              </a:tblGrid>
              <a:tr h="2658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58347"/>
                  </a:ext>
                </a:extLst>
              </a:tr>
              <a:tr h="79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“Best fit” line through all data points.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 predictions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Easily understood: Determine most significant drivers of the model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 simple to determine complex relationships between variables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performance with correlated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920338"/>
                  </a:ext>
                </a:extLst>
              </a:tr>
              <a:tr h="500656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Tree-based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series of yes/no rules based on the features, forming a tree, to match all possible outcomes of a decision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understand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used per se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 simple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robust for complex data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05618"/>
                  </a:ext>
                </a:extLst>
              </a:tr>
              <a:tr h="11435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Many decision trees: rules created from subsamples of features.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tree weaker than that full decision tree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Combining them &gt; better overall performance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“Wisdom of the crowd”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quality models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to train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 can be very large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7270"/>
                  </a:ext>
                </a:extLst>
              </a:tr>
              <a:tr h="6083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even weaker decision trees that are increasingly focused on ‘hard’ examples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performing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 change in the training set can create radical changes in the model.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understand predictions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35427"/>
                  </a:ext>
                </a:extLst>
              </a:tr>
              <a:tr h="79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Interconnected neurons that pass messages to each other. Uses several layers of neural networks stacked on top of one another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handle extremely complex tasks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to train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Difficult to understand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3024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266F0-623D-4777-BF94-134303166C9B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7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802E-9214-4E5D-8D1A-FF80E89F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17525"/>
            <a:ext cx="4248430" cy="1325563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Work Flow For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583386-B93F-438B-A795-0CC06D2D5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77" y="593681"/>
            <a:ext cx="7819023" cy="5746794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265C-39AC-4E0C-A6EE-B59746E9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6500" y="6416631"/>
            <a:ext cx="2743200" cy="365125"/>
          </a:xfrm>
        </p:spPr>
        <p:txBody>
          <a:bodyPr/>
          <a:lstStyle/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8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8742E3-07A6-40CF-8C2C-1000B011D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89" y="2274888"/>
            <a:ext cx="11772019" cy="338603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B059CF-4F46-4252-A6DF-6B78566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39EA6A-C92E-4671-B582-4FCFE89616E7}"/>
              </a:ext>
            </a:extLst>
          </p:cNvPr>
          <p:cNvSpPr txBox="1">
            <a:spLocks/>
          </p:cNvSpPr>
          <p:nvPr/>
        </p:nvSpPr>
        <p:spPr>
          <a:xfrm>
            <a:off x="838200" y="58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sz="40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EF049-B63F-4110-B64F-172F2986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23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2E8138-EFDC-49AC-AAE8-A6B8111AF3DF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D20962-E0DD-4ED4-8031-562D7264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9338853" cy="52355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03DDE93-F995-4A10-8135-C77EF1F7E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5967458"/>
              </p:ext>
            </p:extLst>
          </p:nvPr>
        </p:nvGraphicFramePr>
        <p:xfrm>
          <a:off x="8724901" y="1371600"/>
          <a:ext cx="3009900" cy="4566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051062-1D70-41D0-9FBA-310E9EBE41D2}"/>
              </a:ext>
            </a:extLst>
          </p:cNvPr>
          <p:cNvCxnSpPr>
            <a:cxnSpLocks/>
          </p:cNvCxnSpPr>
          <p:nvPr/>
        </p:nvCxnSpPr>
        <p:spPr>
          <a:xfrm flipH="1">
            <a:off x="6642101" y="4419600"/>
            <a:ext cx="2082800" cy="17526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47A0F70-DD05-482B-9F0B-4A6F0D87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Libraries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507196B-1369-4502-A7C1-A0ADC4093C91}"/>
              </a:ext>
            </a:extLst>
          </p:cNvPr>
          <p:cNvSpPr txBox="1">
            <a:spLocks/>
          </p:cNvSpPr>
          <p:nvPr/>
        </p:nvSpPr>
        <p:spPr>
          <a:xfrm>
            <a:off x="838200" y="-87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2EB9C29-F8DE-43CF-A372-314FF76E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24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B16E536-9465-4717-A447-1CE8F836E917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1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771-56A4-4409-8510-72D796E9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025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 Training Scheme and Train the Prediction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F2BE5-4287-4D66-B29F-F0B8EBCE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0" y="2447925"/>
            <a:ext cx="11717460" cy="31019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BB3B7C6-961C-423F-B550-6022F882BBB3}"/>
              </a:ext>
            </a:extLst>
          </p:cNvPr>
          <p:cNvSpPr txBox="1">
            <a:spLocks/>
          </p:cNvSpPr>
          <p:nvPr/>
        </p:nvSpPr>
        <p:spPr>
          <a:xfrm>
            <a:off x="9906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7A359-3AF3-4978-91EA-B20D3CC5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25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1E8F8F-61B4-4E40-B9F9-FC9F45A8A8DD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6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771-56A4-4409-8510-72D796E9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457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Total Cases Per Week In the Test Data by City </a:t>
            </a:r>
            <a:br>
              <a:rPr lang="en-US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Prediction Formula / Object / Regressor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E6E62-D190-4943-B915-24476369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1" y="3083718"/>
            <a:ext cx="11969759" cy="69056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F03037-EA5A-4B87-94E8-D8DE701C9DE2}"/>
              </a:ext>
            </a:extLst>
          </p:cNvPr>
          <p:cNvSpPr txBox="1">
            <a:spLocks/>
          </p:cNvSpPr>
          <p:nvPr/>
        </p:nvSpPr>
        <p:spPr>
          <a:xfrm>
            <a:off x="990600" y="733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sz="40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DB3D-0875-49C3-9F5F-75CD77C1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CB0B2F-876F-47E4-8032-DBC05CD4A573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7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C771-56A4-4409-8510-72D796E9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4ACD7-1E2A-4BDB-8099-6179B52B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9212"/>
            <a:ext cx="11563350" cy="30003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97076D-1A79-46E9-9892-545DF8F15ABB}"/>
              </a:ext>
            </a:extLst>
          </p:cNvPr>
          <p:cNvSpPr txBox="1">
            <a:spLocks/>
          </p:cNvSpPr>
          <p:nvPr/>
        </p:nvSpPr>
        <p:spPr>
          <a:xfrm>
            <a:off x="838200" y="1087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 the Submit Format File and Subset by City and Populate The ‘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total_cases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Column With the Predicted Values from Prediction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7109B-62A6-4369-B79D-716C03DD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27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979E6F-0844-4998-85F8-E34F43FC8C94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0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9483-F4B4-4367-99E1-50DE13B7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Ensemble Method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Two or More Models with Synthesized Outputs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699A549-F374-432A-BFFA-D758F6960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702176"/>
              </p:ext>
            </p:extLst>
          </p:nvPr>
        </p:nvGraphicFramePr>
        <p:xfrm>
          <a:off x="1100470" y="1453485"/>
          <a:ext cx="473326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FB869-D3E2-4182-8B85-6E3C50AE12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381641" cy="50128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2D5AD3-6F91-4E50-AE62-846C9C21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28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0E9F0C-E07B-47BE-98AD-B12F6757EFD5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610BC3-786E-444E-8467-0D765A96F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11216" r="51489" b="19249"/>
          <a:stretch/>
        </p:blipFill>
        <p:spPr>
          <a:xfrm>
            <a:off x="838201" y="1690688"/>
            <a:ext cx="5381642" cy="516731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49483-F4B4-4367-99E1-50DE13B7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Ensemble Method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Two or More Models with Synthesized Outputs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FB869-D3E2-4182-8B85-6E3C50AE12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381641" cy="50128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Callout: Line with No Border 9">
            <a:extLst>
              <a:ext uri="{FF2B5EF4-FFF2-40B4-BE49-F238E27FC236}">
                <a16:creationId xmlns:a16="http://schemas.microsoft.com/office/drawing/2014/main" id="{69B0CFDD-E38C-401B-B67A-3A4E1D7A4D64}"/>
              </a:ext>
            </a:extLst>
          </p:cNvPr>
          <p:cNvSpPr/>
          <p:nvPr/>
        </p:nvSpPr>
        <p:spPr>
          <a:xfrm>
            <a:off x="628169" y="4455160"/>
            <a:ext cx="1035979" cy="487556"/>
          </a:xfrm>
          <a:prstGeom prst="callout1">
            <a:avLst>
              <a:gd name="adj1" fmla="val 43756"/>
              <a:gd name="adj2" fmla="val 117199"/>
              <a:gd name="adj3" fmla="val 40136"/>
              <a:gd name="adj4" fmla="val 98569"/>
            </a:avLst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Averaged Prediction</a:t>
            </a:r>
          </a:p>
        </p:txBody>
      </p:sp>
      <p:sp>
        <p:nvSpPr>
          <p:cNvPr id="11" name="Callout: Line with No Border 10">
            <a:extLst>
              <a:ext uri="{FF2B5EF4-FFF2-40B4-BE49-F238E27FC236}">
                <a16:creationId xmlns:a16="http://schemas.microsoft.com/office/drawing/2014/main" id="{0A7EA90A-C85E-465D-AF38-557EC549EED4}"/>
              </a:ext>
            </a:extLst>
          </p:cNvPr>
          <p:cNvSpPr/>
          <p:nvPr/>
        </p:nvSpPr>
        <p:spPr>
          <a:xfrm>
            <a:off x="628169" y="3863642"/>
            <a:ext cx="1035979" cy="487556"/>
          </a:xfrm>
          <a:prstGeom prst="callout1">
            <a:avLst>
              <a:gd name="adj1" fmla="val 124341"/>
              <a:gd name="adj2" fmla="val 112211"/>
              <a:gd name="adj3" fmla="val 99914"/>
              <a:gd name="adj4" fmla="val 97601"/>
            </a:avLst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Boosted Tree</a:t>
            </a:r>
          </a:p>
        </p:txBody>
      </p:sp>
      <p:sp>
        <p:nvSpPr>
          <p:cNvPr id="12" name="Callout: Line with No Border 11">
            <a:extLst>
              <a:ext uri="{FF2B5EF4-FFF2-40B4-BE49-F238E27FC236}">
                <a16:creationId xmlns:a16="http://schemas.microsoft.com/office/drawing/2014/main" id="{974C01D4-8B28-4971-8F1B-A164D46D008A}"/>
              </a:ext>
            </a:extLst>
          </p:cNvPr>
          <p:cNvSpPr/>
          <p:nvPr/>
        </p:nvSpPr>
        <p:spPr>
          <a:xfrm>
            <a:off x="628169" y="5046678"/>
            <a:ext cx="1035979" cy="487556"/>
          </a:xfrm>
          <a:prstGeom prst="callout1">
            <a:avLst>
              <a:gd name="adj1" fmla="val 54176"/>
              <a:gd name="adj2" fmla="val 98565"/>
              <a:gd name="adj3" fmla="val 38192"/>
              <a:gd name="adj4" fmla="val 110421"/>
            </a:avLst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Bootstrap Forest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005117-9D3F-4B7F-9A86-1F947A1AA0D3}"/>
              </a:ext>
            </a:extLst>
          </p:cNvPr>
          <p:cNvSpPr/>
          <p:nvPr/>
        </p:nvSpPr>
        <p:spPr>
          <a:xfrm>
            <a:off x="1707964" y="4642778"/>
            <a:ext cx="772966" cy="2999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81DE6ED-3AA2-4C60-928B-C27F5094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29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393F241-EBE9-46D6-8E5D-B5E692823960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1000" t="2000" r="-3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D3C2E7-396D-4081-A317-BE9DACA8DD86}"/>
              </a:ext>
            </a:extLst>
          </p:cNvPr>
          <p:cNvGrpSpPr/>
          <p:nvPr/>
        </p:nvGrpSpPr>
        <p:grpSpPr>
          <a:xfrm>
            <a:off x="2608756" y="1601901"/>
            <a:ext cx="8743862" cy="1368198"/>
            <a:chOff x="2863938" y="5172534"/>
            <a:chExt cx="8743862" cy="136819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5027F8E-F948-4BB9-B592-EEBE8258E225}"/>
                </a:ext>
              </a:extLst>
            </p:cNvPr>
            <p:cNvSpPr txBox="1">
              <a:spLocks/>
            </p:cNvSpPr>
            <p:nvPr/>
          </p:nvSpPr>
          <p:spPr>
            <a:xfrm>
              <a:off x="2863938" y="5172534"/>
              <a:ext cx="8743862" cy="1368198"/>
            </a:xfrm>
            <a:prstGeom prst="rect">
              <a:avLst/>
            </a:prstGeom>
            <a:noFill/>
            <a:effectLst>
              <a:outerShdw blurRad="203200" dist="215900" dir="18900000" algn="bl" rotWithShape="0">
                <a:prstClr val="black">
                  <a:alpha val="23000"/>
                </a:prst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 baseline="0">
                  <a:solidFill>
                    <a:srgbClr val="595959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rgbClr val="595959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rgbClr val="595959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rgbClr val="595959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 baseline="0">
                  <a:solidFill>
                    <a:srgbClr val="595959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                            Labs </a:t>
              </a:r>
            </a:p>
            <a:p>
              <a:r>
                <a:rPr lang="en-US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helps mission-driven organizations harness their data to work smarter, offer more impactful services, and use machine intelligence to its fullest potential.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launched a competition to use open data to predict the occurrence of Dengue based on climatological data.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CF8BD3-F1A0-41DC-B1B5-0024BE1D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8738" y="5197934"/>
              <a:ext cx="1514476" cy="242316"/>
            </a:xfrm>
            <a:prstGeom prst="rect">
              <a:avLst/>
            </a:prstGeom>
          </p:spPr>
        </p:pic>
      </p:grp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8B71F465-3B38-40E0-84E0-C1D1B4841F1B}"/>
              </a:ext>
            </a:extLst>
          </p:cNvPr>
          <p:cNvSpPr/>
          <p:nvPr/>
        </p:nvSpPr>
        <p:spPr>
          <a:xfrm>
            <a:off x="1424539" y="4572000"/>
            <a:ext cx="1848050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B484D5-5A6E-4CEC-BEB5-5BFFCE02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648965" y="3032919"/>
            <a:ext cx="6479328" cy="774995"/>
          </a:xfrm>
        </p:spPr>
        <p:txBody>
          <a:bodyPr>
            <a:normAutofit fontScale="90000"/>
          </a:bodyPr>
          <a:lstStyle/>
          <a:p>
            <a:r>
              <a:rPr lang="en-US" sz="3200" b="1" spc="-15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Culminating Experience Project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F23F14-425B-4139-8C73-5ED46CB8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46500" y="6416631"/>
            <a:ext cx="2743200" cy="365125"/>
          </a:xfrm>
        </p:spPr>
        <p:txBody>
          <a:bodyPr/>
          <a:lstStyle/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5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22494F4-7050-42FF-9250-9BE935854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10515599" cy="558641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27982-B17C-436F-860E-BA2A78F5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Current Ranks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3D85A-8D2E-40C4-A622-B9554FEC3205}"/>
              </a:ext>
            </a:extLst>
          </p:cNvPr>
          <p:cNvSpPr/>
          <p:nvPr/>
        </p:nvSpPr>
        <p:spPr>
          <a:xfrm>
            <a:off x="3454400" y="3429000"/>
            <a:ext cx="2400300" cy="86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D9502-7FCF-47A2-9F19-257226B3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30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32FD2D-3293-432E-97A3-AB0A829F4449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8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7982-B17C-436F-860E-BA2A78F5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Current Ranks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022494F4-7050-42FF-9250-9BE935854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10515599" cy="558641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2FD7C8-FFE6-4A2E-85FB-49DABC8471DF}"/>
              </a:ext>
            </a:extLst>
          </p:cNvPr>
          <p:cNvSpPr/>
          <p:nvPr/>
        </p:nvSpPr>
        <p:spPr>
          <a:xfrm>
            <a:off x="3454400" y="3429000"/>
            <a:ext cx="2400300" cy="86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0ADE-B7FB-4993-B88D-213191C4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31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1785F0-4C4A-4FD2-A112-D3AD5F010415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51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DD2110-2F2C-4A43-A359-0D5BBC71B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342324"/>
              </p:ext>
            </p:extLst>
          </p:nvPr>
        </p:nvGraphicFramePr>
        <p:xfrm>
          <a:off x="2781596" y="1520824"/>
          <a:ext cx="6628808" cy="460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B1ADAC3-CFF1-44A2-93DD-B74B0D36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163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Competencies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F9EF94-3B2E-43F1-9D8C-2758E954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32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9240-66FF-4E0A-BD34-CF43C6EAB7B1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34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7ECF-D073-4B3C-B288-AEE84C44F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946297"/>
            <a:ext cx="9144000" cy="1911203"/>
          </a:xfr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dobe Garamond Pro" panose="02020502060506020403" pitchFamily="18" charset="0"/>
              </a:rPr>
              <a:t>Acknowledgement</a:t>
            </a:r>
            <a:br>
              <a:rPr lang="en-US" sz="6600" dirty="0">
                <a:solidFill>
                  <a:schemeClr val="bg1"/>
                </a:solidFill>
                <a:latin typeface="Adobe Garamond Pro" panose="02020502060506020403" pitchFamily="18" charset="0"/>
              </a:rPr>
            </a:br>
            <a:endParaRPr lang="en-US" sz="6600" dirty="0">
              <a:solidFill>
                <a:srgbClr val="FFC000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76A6B-0A6C-4F32-A949-430DA6912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990406"/>
            <a:ext cx="9144000" cy="374059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Committee Chair</a:t>
            </a: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Ying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Members</a:t>
            </a: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Vuong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Rao</a:t>
            </a: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Faculty, MPH Program</a:t>
            </a:r>
          </a:p>
        </p:txBody>
      </p:sp>
    </p:spTree>
    <p:extLst>
      <p:ext uri="{BB962C8B-B14F-4D97-AF65-F5344CB8AC3E}">
        <p14:creationId xmlns:p14="http://schemas.microsoft.com/office/powerpoint/2010/main" val="80718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5399-59AD-4B53-B2DE-AA409E34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597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7160C-B45A-44F2-8DC4-8E651C05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5</a:t>
            </a:fld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3A6F017-A58F-415D-96F8-336B136FCD46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D3B30-EA88-4C4D-BA3D-2C2369F3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6</a:t>
            </a:fld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4AE2FBB-555B-4C4D-A74E-130386097DE1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903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2B782F-C007-46D5-BD03-9FD5E06B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036" y="1518057"/>
            <a:ext cx="4815663" cy="3930243"/>
          </a:xfrm>
          <a:solidFill>
            <a:schemeClr val="tx1">
              <a:lumMod val="85000"/>
              <a:lumOff val="15000"/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Dengue and Climate</a:t>
            </a:r>
            <a:endParaRPr lang="en-US" sz="2400" dirty="0">
              <a:solidFill>
                <a:schemeClr val="accent4"/>
              </a:solidFill>
              <a:latin typeface="Arial" panose="020B0604020202020204" pitchFamily="34" charset="0"/>
              <a:ea typeface="HGMaruGothicMPRO" panose="020B0400000000000000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most critical most rapidly spreading mosquito-borne viral disease in the world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spread by Aedes mosquitoes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in tropical and sub-tropical parts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mild cases: flu-like symptoms: fever, rash and body ache.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severe cases: severe bleeding aka hemorrhagic dengue, can be fatal.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Transmission dynamics of dengue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related to climate variables such as temperature and precipitation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6CBE7-677E-4F2E-BABD-09E60695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7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D50B85-6046-4014-9A23-FD76D5CAD6FF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5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2B782F-C007-46D5-BD03-9FD5E06B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036" y="1518057"/>
            <a:ext cx="4866463" cy="3803243"/>
          </a:xfrm>
          <a:solidFill>
            <a:schemeClr val="tx1">
              <a:lumMod val="85000"/>
              <a:lumOff val="15000"/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Dengue and Public Health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a 30-fold increase in global incidence over the past 50 years.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&gt;40 percent of the world’s population ~100 countries are at risk of dengue infection.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Each year worldwide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390 million dengue infections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500,000 cases develop into dengue hemorrhagic fever,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Helvetica" panose="020B0500000000000000" pitchFamily="34" charset="0"/>
                <a:ea typeface="HGMaruGothicMPRO" panose="020B0400000000000000" pitchFamily="34" charset="-128"/>
              </a:rPr>
              <a:t>25,000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4EB9D-51E8-4254-B620-06E5A13B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8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E5968C-FBAB-48B0-B6F7-4C62F381F9B5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CAAD-9BDE-4136-9779-6BA35668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700"/>
            <a:ext cx="10515600" cy="1169988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DengAI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Predicting Disease Spread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1474D-D239-4E7E-8C9A-14E54B5A1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2722562"/>
            <a:ext cx="10515600" cy="1412875"/>
          </a:xfrm>
          <a:solidFill>
            <a:schemeClr val="tx1">
              <a:alpha val="42000"/>
            </a:schemeClr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dengue predictions help public health workers and people around the world take steps to reduce the impact of these epidemics.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A96E0-7C20-47C2-A42C-C00C709F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F877E-4F78-404D-A229-449B05995EF9}" type="slidenum">
              <a:rPr lang="en-US" smtClean="0"/>
              <a:t>9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5A19E6-A489-4EC5-9399-A40D3FA155AC}"/>
              </a:ext>
            </a:extLst>
          </p:cNvPr>
          <p:cNvSpPr txBox="1">
            <a:spLocks/>
          </p:cNvSpPr>
          <p:nvPr/>
        </p:nvSpPr>
        <p:spPr>
          <a:xfrm>
            <a:off x="3746500" y="64166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7F877E-4F78-404D-A229-449B05995EF9}" type="slidenum">
              <a:rPr lang="en-US" sz="240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907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ckStart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1139</Words>
  <Application>Microsoft Office PowerPoint</Application>
  <PresentationFormat>Widescreen</PresentationFormat>
  <Paragraphs>236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Adobe Garamond Pro</vt:lpstr>
      <vt:lpstr>Arial</vt:lpstr>
      <vt:lpstr>Arial Black</vt:lpstr>
      <vt:lpstr>Calibri</vt:lpstr>
      <vt:lpstr>Calibri Light</vt:lpstr>
      <vt:lpstr>Helvetica</vt:lpstr>
      <vt:lpstr>Kelvetica Nobis</vt:lpstr>
      <vt:lpstr>Segoe UI</vt:lpstr>
      <vt:lpstr>Segoe UI Light</vt:lpstr>
      <vt:lpstr>Segoe UI Semilight</vt:lpstr>
      <vt:lpstr>Times New Roman</vt:lpstr>
      <vt:lpstr>Tw Cen MT</vt:lpstr>
      <vt:lpstr>Office Theme</vt:lpstr>
      <vt:lpstr>QuickStarter Theme</vt:lpstr>
      <vt:lpstr>Culminating Experience  Final Project Prediction of Local Epidemics of Dengue Fever</vt:lpstr>
      <vt:lpstr>DengAI Predicting Disease Spread</vt:lpstr>
      <vt:lpstr>Culminating Experience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DengAI: Predicting Disease Spread</vt:lpstr>
      <vt:lpstr>PowerPoint Presentation</vt:lpstr>
      <vt:lpstr>DengAI: Predicting Disease Spread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Description and Plan</vt:lpstr>
      <vt:lpstr>Machine Learning (ML) Algorithms  Used To Predict the Number of Cases Per Week in the Test Set</vt:lpstr>
      <vt:lpstr>Machine Learning (ML) Algorithms  Used To Predict the Number of Cases Per Week in the Test Set</vt:lpstr>
      <vt:lpstr>Description of the ML Algorithms</vt:lpstr>
      <vt:lpstr>Work Flow For The Project</vt:lpstr>
      <vt:lpstr>Loading Datasets</vt:lpstr>
      <vt:lpstr>Loading Libraries</vt:lpstr>
      <vt:lpstr>Prepare Training Scheme and Train the Prediction Model</vt:lpstr>
      <vt:lpstr>Predict Total Cases Per Week In the Test Data by City  Using the Prediction Formula / Object / Regressor</vt:lpstr>
      <vt:lpstr>Method</vt:lpstr>
      <vt:lpstr>Ensemble Method  Using Two or More Models with Synthesized Outputs</vt:lpstr>
      <vt:lpstr>Ensemble Method  Using Two or More Models with Synthesized Outputs</vt:lpstr>
      <vt:lpstr>Current Ranks</vt:lpstr>
      <vt:lpstr>Current Ranks</vt:lpstr>
      <vt:lpstr>Competencies</vt:lpstr>
      <vt:lpstr>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Umesh Singh</dc:creator>
  <cp:lastModifiedBy>Umesh Singh</cp:lastModifiedBy>
  <cp:revision>13</cp:revision>
  <dcterms:created xsi:type="dcterms:W3CDTF">2018-12-06T23:01:03Z</dcterms:created>
  <dcterms:modified xsi:type="dcterms:W3CDTF">2020-03-05T20:56:43Z</dcterms:modified>
</cp:coreProperties>
</file>